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64" r:id="rId3"/>
    <p:sldId id="262" r:id="rId4"/>
    <p:sldId id="26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cker, Jessica" initials="EJ" lastIdx="2" clrIdx="0">
    <p:extLst>
      <p:ext uri="{19B8F6BF-5375-455C-9EA6-DF929625EA0E}">
        <p15:presenceInfo xmlns:p15="http://schemas.microsoft.com/office/powerpoint/2012/main" userId="S::Ecker.Jessica@danecounty.gov::b5c56920-ca9e-4266-8195-56852e6c2b87" providerId="AD"/>
      </p:ext>
    </p:extLst>
  </p:cmAuthor>
  <p:cmAuthor id="2" name="Kollenbroich, Erin" initials="KE" lastIdx="2" clrIdx="1">
    <p:extLst>
      <p:ext uri="{19B8F6BF-5375-455C-9EA6-DF929625EA0E}">
        <p15:presenceInfo xmlns:p15="http://schemas.microsoft.com/office/powerpoint/2012/main" userId="S::Kollenbroich.Erin@danecounty.gov::1e8a49b0-a98d-44c3-bf71-6ca8eb5d02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5627D"/>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82803" autoAdjust="0"/>
  </p:normalViewPr>
  <p:slideViewPr>
    <p:cSldViewPr snapToGrid="0">
      <p:cViewPr varScale="1">
        <p:scale>
          <a:sx n="47" d="100"/>
          <a:sy n="47" d="100"/>
        </p:scale>
        <p:origin x="36" y="8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9BA834-71B9-422A-BB68-6C2A2A0DF032}" type="datetimeFigureOut">
              <a:rPr lang="en-US" smtClean="0"/>
              <a:t>9/2/2025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21F5D2-CC4A-4BBA-8382-288EC9E18252}" type="slidenum">
              <a:rPr lang="en-US" smtClean="0"/>
              <a:t>‹#›</a:t>
            </a:fld>
            <a:endParaRPr lang="en-US"/>
          </a:p>
        </p:txBody>
      </p:sp>
    </p:spTree>
    <p:extLst>
      <p:ext uri="{BB962C8B-B14F-4D97-AF65-F5344CB8AC3E}">
        <p14:creationId xmlns:p14="http://schemas.microsoft.com/office/powerpoint/2010/main" val="2991908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HIT RECORD!!!!!</a:t>
            </a:r>
          </a:p>
          <a:p>
            <a:endParaRPr lang="en-US" dirty="0"/>
          </a:p>
          <a:p>
            <a:r>
              <a:rPr lang="en-US" dirty="0"/>
              <a:t>Hello,</a:t>
            </a:r>
          </a:p>
          <a:p>
            <a:endParaRPr lang="en-US" dirty="0"/>
          </a:p>
          <a:p>
            <a:r>
              <a:rPr lang="en-US" dirty="0"/>
              <a:t>Welcome to the Dane Crisis provider Network or DCPN first fireside chat. Today we will be chatting with Christin and Shari from Dane County’s Adult Protective Services Unit to understand more about guardianship and Behavioral Health</a:t>
            </a:r>
          </a:p>
        </p:txBody>
      </p:sp>
      <p:sp>
        <p:nvSpPr>
          <p:cNvPr id="4" name="Slide Number Placeholder 3"/>
          <p:cNvSpPr>
            <a:spLocks noGrp="1"/>
          </p:cNvSpPr>
          <p:nvPr>
            <p:ph type="sldNum" sz="quarter" idx="5"/>
          </p:nvPr>
        </p:nvSpPr>
        <p:spPr/>
        <p:txBody>
          <a:bodyPr/>
          <a:lstStyle/>
          <a:p>
            <a:fld id="{8B21F5D2-CC4A-4BBA-8382-288EC9E18252}" type="slidenum">
              <a:rPr lang="en-US" smtClean="0"/>
              <a:t>1</a:t>
            </a:fld>
            <a:endParaRPr lang="en-US"/>
          </a:p>
        </p:txBody>
      </p:sp>
    </p:spTree>
    <p:extLst>
      <p:ext uri="{BB962C8B-B14F-4D97-AF65-F5344CB8AC3E}">
        <p14:creationId xmlns:p14="http://schemas.microsoft.com/office/powerpoint/2010/main" val="4192782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Reminder to please stay on mute unless speaking. IF so, please note that you can raise your hand during the Q&amp;A portion of this webinar. </a:t>
            </a:r>
          </a:p>
        </p:txBody>
      </p:sp>
      <p:sp>
        <p:nvSpPr>
          <p:cNvPr id="4" name="Slide Number Placeholder 3"/>
          <p:cNvSpPr>
            <a:spLocks noGrp="1"/>
          </p:cNvSpPr>
          <p:nvPr>
            <p:ph type="sldNum" sz="quarter" idx="5"/>
          </p:nvPr>
        </p:nvSpPr>
        <p:spPr/>
        <p:txBody>
          <a:bodyPr/>
          <a:lstStyle/>
          <a:p>
            <a:fld id="{8B21F5D2-CC4A-4BBA-8382-288EC9E18252}" type="slidenum">
              <a:rPr lang="en-US" smtClean="0"/>
              <a:t>2</a:t>
            </a:fld>
            <a:endParaRPr lang="en-US"/>
          </a:p>
        </p:txBody>
      </p:sp>
    </p:spTree>
    <p:extLst>
      <p:ext uri="{BB962C8B-B14F-4D97-AF65-F5344CB8AC3E}">
        <p14:creationId xmlns:p14="http://schemas.microsoft.com/office/powerpoint/2010/main" val="2120296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21F5D2-CC4A-4BBA-8382-288EC9E18252}" type="slidenum">
              <a:rPr lang="en-US" smtClean="0"/>
              <a:t>3</a:t>
            </a:fld>
            <a:endParaRPr lang="en-US"/>
          </a:p>
        </p:txBody>
      </p:sp>
    </p:spTree>
    <p:extLst>
      <p:ext uri="{BB962C8B-B14F-4D97-AF65-F5344CB8AC3E}">
        <p14:creationId xmlns:p14="http://schemas.microsoft.com/office/powerpoint/2010/main" val="4238621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welcome Christin and Shari</a:t>
            </a:r>
          </a:p>
        </p:txBody>
      </p:sp>
      <p:sp>
        <p:nvSpPr>
          <p:cNvPr id="4" name="Slide Number Placeholder 3"/>
          <p:cNvSpPr>
            <a:spLocks noGrp="1"/>
          </p:cNvSpPr>
          <p:nvPr>
            <p:ph type="sldNum" sz="quarter" idx="5"/>
          </p:nvPr>
        </p:nvSpPr>
        <p:spPr/>
        <p:txBody>
          <a:bodyPr/>
          <a:lstStyle/>
          <a:p>
            <a:fld id="{8B21F5D2-CC4A-4BBA-8382-288EC9E18252}" type="slidenum">
              <a:rPr lang="en-US" smtClean="0"/>
              <a:t>4</a:t>
            </a:fld>
            <a:endParaRPr lang="en-US"/>
          </a:p>
        </p:txBody>
      </p:sp>
    </p:spTree>
    <p:extLst>
      <p:ext uri="{BB962C8B-B14F-4D97-AF65-F5344CB8AC3E}">
        <p14:creationId xmlns:p14="http://schemas.microsoft.com/office/powerpoint/2010/main" val="1494523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920D8-072D-463D-A693-0191155ED2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E113540-3BE4-4FA0-8467-8A370EC01F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C90ACFE-6105-4B42-AED2-AA4713893384}"/>
              </a:ext>
            </a:extLst>
          </p:cNvPr>
          <p:cNvSpPr>
            <a:spLocks noGrp="1"/>
          </p:cNvSpPr>
          <p:nvPr>
            <p:ph type="dt" sz="half" idx="10"/>
          </p:nvPr>
        </p:nvSpPr>
        <p:spPr/>
        <p:txBody>
          <a:bodyPr/>
          <a:lstStyle/>
          <a:p>
            <a:fld id="{C7F18E71-95E1-46DB-9CCE-CD9A5F4E5879}" type="datetimeFigureOut">
              <a:rPr lang="en-US" smtClean="0"/>
              <a:t>9/2/2025</a:t>
            </a:fld>
            <a:endParaRPr lang="en-US"/>
          </a:p>
        </p:txBody>
      </p:sp>
      <p:sp>
        <p:nvSpPr>
          <p:cNvPr id="5" name="Footer Placeholder 4">
            <a:extLst>
              <a:ext uri="{FF2B5EF4-FFF2-40B4-BE49-F238E27FC236}">
                <a16:creationId xmlns:a16="http://schemas.microsoft.com/office/drawing/2014/main" id="{AC665327-944D-4187-9ACD-2994C1472B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A967F5-6538-45B7-ADBD-93665507D314}"/>
              </a:ext>
            </a:extLst>
          </p:cNvPr>
          <p:cNvSpPr>
            <a:spLocks noGrp="1"/>
          </p:cNvSpPr>
          <p:nvPr>
            <p:ph type="sldNum" sz="quarter" idx="12"/>
          </p:nvPr>
        </p:nvSpPr>
        <p:spPr/>
        <p:txBody>
          <a:bodyPr/>
          <a:lstStyle/>
          <a:p>
            <a:fld id="{1ECBDCCD-3A9A-4B4A-98D9-25531402C906}" type="slidenum">
              <a:rPr lang="en-US" smtClean="0"/>
              <a:t>‹#›</a:t>
            </a:fld>
            <a:endParaRPr lang="en-US"/>
          </a:p>
        </p:txBody>
      </p:sp>
    </p:spTree>
    <p:extLst>
      <p:ext uri="{BB962C8B-B14F-4D97-AF65-F5344CB8AC3E}">
        <p14:creationId xmlns:p14="http://schemas.microsoft.com/office/powerpoint/2010/main" val="1334081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1733A-6B2A-4835-93AB-C939BD3ABC2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B151743-DD63-4006-9C84-7D3E2212B6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D1D23E-3546-4C2C-A0C3-8B754EEE896C}"/>
              </a:ext>
            </a:extLst>
          </p:cNvPr>
          <p:cNvSpPr>
            <a:spLocks noGrp="1"/>
          </p:cNvSpPr>
          <p:nvPr>
            <p:ph type="dt" sz="half" idx="10"/>
          </p:nvPr>
        </p:nvSpPr>
        <p:spPr/>
        <p:txBody>
          <a:bodyPr/>
          <a:lstStyle/>
          <a:p>
            <a:fld id="{C7F18E71-95E1-46DB-9CCE-CD9A5F4E5879}" type="datetimeFigureOut">
              <a:rPr lang="en-US" smtClean="0"/>
              <a:t>9/2/2025</a:t>
            </a:fld>
            <a:endParaRPr lang="en-US"/>
          </a:p>
        </p:txBody>
      </p:sp>
      <p:sp>
        <p:nvSpPr>
          <p:cNvPr id="5" name="Footer Placeholder 4">
            <a:extLst>
              <a:ext uri="{FF2B5EF4-FFF2-40B4-BE49-F238E27FC236}">
                <a16:creationId xmlns:a16="http://schemas.microsoft.com/office/drawing/2014/main" id="{C3BD5BA3-384A-45F6-A385-360230CB26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F3F6B4-A287-4127-B72A-D2FDD75C27BB}"/>
              </a:ext>
            </a:extLst>
          </p:cNvPr>
          <p:cNvSpPr>
            <a:spLocks noGrp="1"/>
          </p:cNvSpPr>
          <p:nvPr>
            <p:ph type="sldNum" sz="quarter" idx="12"/>
          </p:nvPr>
        </p:nvSpPr>
        <p:spPr/>
        <p:txBody>
          <a:bodyPr/>
          <a:lstStyle/>
          <a:p>
            <a:fld id="{1ECBDCCD-3A9A-4B4A-98D9-25531402C906}" type="slidenum">
              <a:rPr lang="en-US" smtClean="0"/>
              <a:t>‹#›</a:t>
            </a:fld>
            <a:endParaRPr lang="en-US"/>
          </a:p>
        </p:txBody>
      </p:sp>
    </p:spTree>
    <p:extLst>
      <p:ext uri="{BB962C8B-B14F-4D97-AF65-F5344CB8AC3E}">
        <p14:creationId xmlns:p14="http://schemas.microsoft.com/office/powerpoint/2010/main" val="2737942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E5184B-8C40-4DD4-9E60-DC37B08D63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091A7C-64BB-4920-B46F-74BED9B9E0C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6532D6-C377-4072-A8D1-210B849EE7AD}"/>
              </a:ext>
            </a:extLst>
          </p:cNvPr>
          <p:cNvSpPr>
            <a:spLocks noGrp="1"/>
          </p:cNvSpPr>
          <p:nvPr>
            <p:ph type="dt" sz="half" idx="10"/>
          </p:nvPr>
        </p:nvSpPr>
        <p:spPr/>
        <p:txBody>
          <a:bodyPr/>
          <a:lstStyle/>
          <a:p>
            <a:fld id="{C7F18E71-95E1-46DB-9CCE-CD9A5F4E5879}" type="datetimeFigureOut">
              <a:rPr lang="en-US" smtClean="0"/>
              <a:t>9/2/2025</a:t>
            </a:fld>
            <a:endParaRPr lang="en-US"/>
          </a:p>
        </p:txBody>
      </p:sp>
      <p:sp>
        <p:nvSpPr>
          <p:cNvPr id="5" name="Footer Placeholder 4">
            <a:extLst>
              <a:ext uri="{FF2B5EF4-FFF2-40B4-BE49-F238E27FC236}">
                <a16:creationId xmlns:a16="http://schemas.microsoft.com/office/drawing/2014/main" id="{9E9EFA28-5D11-49E7-82A5-DDF5DD4C07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D9CCB4-1407-426F-940F-20EAB80185C2}"/>
              </a:ext>
            </a:extLst>
          </p:cNvPr>
          <p:cNvSpPr>
            <a:spLocks noGrp="1"/>
          </p:cNvSpPr>
          <p:nvPr>
            <p:ph type="sldNum" sz="quarter" idx="12"/>
          </p:nvPr>
        </p:nvSpPr>
        <p:spPr/>
        <p:txBody>
          <a:bodyPr/>
          <a:lstStyle/>
          <a:p>
            <a:fld id="{1ECBDCCD-3A9A-4B4A-98D9-25531402C906}" type="slidenum">
              <a:rPr lang="en-US" smtClean="0"/>
              <a:t>‹#›</a:t>
            </a:fld>
            <a:endParaRPr lang="en-US"/>
          </a:p>
        </p:txBody>
      </p:sp>
    </p:spTree>
    <p:extLst>
      <p:ext uri="{BB962C8B-B14F-4D97-AF65-F5344CB8AC3E}">
        <p14:creationId xmlns:p14="http://schemas.microsoft.com/office/powerpoint/2010/main" val="2984972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0D38F-5536-4F11-A830-FC86E3E871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C1A02D-D059-4026-BEA8-96E41A1E39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2FB98F-62C4-4D25-9948-65C2DEB5CD4B}"/>
              </a:ext>
            </a:extLst>
          </p:cNvPr>
          <p:cNvSpPr>
            <a:spLocks noGrp="1"/>
          </p:cNvSpPr>
          <p:nvPr>
            <p:ph type="dt" sz="half" idx="10"/>
          </p:nvPr>
        </p:nvSpPr>
        <p:spPr/>
        <p:txBody>
          <a:bodyPr/>
          <a:lstStyle/>
          <a:p>
            <a:fld id="{C7F18E71-95E1-46DB-9CCE-CD9A5F4E5879}" type="datetimeFigureOut">
              <a:rPr lang="en-US" smtClean="0"/>
              <a:t>9/2/2025</a:t>
            </a:fld>
            <a:endParaRPr lang="en-US"/>
          </a:p>
        </p:txBody>
      </p:sp>
      <p:sp>
        <p:nvSpPr>
          <p:cNvPr id="5" name="Footer Placeholder 4">
            <a:extLst>
              <a:ext uri="{FF2B5EF4-FFF2-40B4-BE49-F238E27FC236}">
                <a16:creationId xmlns:a16="http://schemas.microsoft.com/office/drawing/2014/main" id="{6F32D1D3-FF87-40F4-8CCD-198B5FCF1A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1380C4-F0AD-47C9-8D9F-F1B1FA5057B5}"/>
              </a:ext>
            </a:extLst>
          </p:cNvPr>
          <p:cNvSpPr>
            <a:spLocks noGrp="1"/>
          </p:cNvSpPr>
          <p:nvPr>
            <p:ph type="sldNum" sz="quarter" idx="12"/>
          </p:nvPr>
        </p:nvSpPr>
        <p:spPr/>
        <p:txBody>
          <a:bodyPr/>
          <a:lstStyle/>
          <a:p>
            <a:fld id="{1ECBDCCD-3A9A-4B4A-98D9-25531402C906}" type="slidenum">
              <a:rPr lang="en-US" smtClean="0"/>
              <a:t>‹#›</a:t>
            </a:fld>
            <a:endParaRPr lang="en-US"/>
          </a:p>
        </p:txBody>
      </p:sp>
    </p:spTree>
    <p:extLst>
      <p:ext uri="{BB962C8B-B14F-4D97-AF65-F5344CB8AC3E}">
        <p14:creationId xmlns:p14="http://schemas.microsoft.com/office/powerpoint/2010/main" val="3175624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3268B-8123-499D-BA3D-3DF53AC5B5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EFAF3C-3D35-4459-BA6A-B769CB422A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4CBCBE-FD4C-4445-AF61-D45E855950A8}"/>
              </a:ext>
            </a:extLst>
          </p:cNvPr>
          <p:cNvSpPr>
            <a:spLocks noGrp="1"/>
          </p:cNvSpPr>
          <p:nvPr>
            <p:ph type="dt" sz="half" idx="10"/>
          </p:nvPr>
        </p:nvSpPr>
        <p:spPr/>
        <p:txBody>
          <a:bodyPr/>
          <a:lstStyle/>
          <a:p>
            <a:fld id="{C7F18E71-95E1-46DB-9CCE-CD9A5F4E5879}" type="datetimeFigureOut">
              <a:rPr lang="en-US" smtClean="0"/>
              <a:t>9/2/2025</a:t>
            </a:fld>
            <a:endParaRPr lang="en-US"/>
          </a:p>
        </p:txBody>
      </p:sp>
      <p:sp>
        <p:nvSpPr>
          <p:cNvPr id="5" name="Footer Placeholder 4">
            <a:extLst>
              <a:ext uri="{FF2B5EF4-FFF2-40B4-BE49-F238E27FC236}">
                <a16:creationId xmlns:a16="http://schemas.microsoft.com/office/drawing/2014/main" id="{216D1E2D-5020-4635-BC0C-F3A6C12E8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AB660E-5A0D-4ADC-A7EA-C17AEE7F234A}"/>
              </a:ext>
            </a:extLst>
          </p:cNvPr>
          <p:cNvSpPr>
            <a:spLocks noGrp="1"/>
          </p:cNvSpPr>
          <p:nvPr>
            <p:ph type="sldNum" sz="quarter" idx="12"/>
          </p:nvPr>
        </p:nvSpPr>
        <p:spPr/>
        <p:txBody>
          <a:bodyPr/>
          <a:lstStyle/>
          <a:p>
            <a:fld id="{1ECBDCCD-3A9A-4B4A-98D9-25531402C906}" type="slidenum">
              <a:rPr lang="en-US" smtClean="0"/>
              <a:t>‹#›</a:t>
            </a:fld>
            <a:endParaRPr lang="en-US"/>
          </a:p>
        </p:txBody>
      </p:sp>
    </p:spTree>
    <p:extLst>
      <p:ext uri="{BB962C8B-B14F-4D97-AF65-F5344CB8AC3E}">
        <p14:creationId xmlns:p14="http://schemas.microsoft.com/office/powerpoint/2010/main" val="3072359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90192-A7AC-46B1-B062-F11DACDDAD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255C1D-A141-42FC-BE30-C9F12B267F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A0F9B41-31D9-4307-895B-D5610C27F4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34189FE-2E67-48E7-AAC8-43F792DC7867}"/>
              </a:ext>
            </a:extLst>
          </p:cNvPr>
          <p:cNvSpPr>
            <a:spLocks noGrp="1"/>
          </p:cNvSpPr>
          <p:nvPr>
            <p:ph type="dt" sz="half" idx="10"/>
          </p:nvPr>
        </p:nvSpPr>
        <p:spPr/>
        <p:txBody>
          <a:bodyPr/>
          <a:lstStyle/>
          <a:p>
            <a:fld id="{C7F18E71-95E1-46DB-9CCE-CD9A5F4E5879}" type="datetimeFigureOut">
              <a:rPr lang="en-US" smtClean="0"/>
              <a:t>9/2/2025</a:t>
            </a:fld>
            <a:endParaRPr lang="en-US"/>
          </a:p>
        </p:txBody>
      </p:sp>
      <p:sp>
        <p:nvSpPr>
          <p:cNvPr id="6" name="Footer Placeholder 5">
            <a:extLst>
              <a:ext uri="{FF2B5EF4-FFF2-40B4-BE49-F238E27FC236}">
                <a16:creationId xmlns:a16="http://schemas.microsoft.com/office/drawing/2014/main" id="{F1D7ACCA-10F9-47F4-9381-2248FFDD11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5FEFDE-AACF-4CDC-9B18-83A8B54B420A}"/>
              </a:ext>
            </a:extLst>
          </p:cNvPr>
          <p:cNvSpPr>
            <a:spLocks noGrp="1"/>
          </p:cNvSpPr>
          <p:nvPr>
            <p:ph type="sldNum" sz="quarter" idx="12"/>
          </p:nvPr>
        </p:nvSpPr>
        <p:spPr/>
        <p:txBody>
          <a:bodyPr/>
          <a:lstStyle/>
          <a:p>
            <a:fld id="{1ECBDCCD-3A9A-4B4A-98D9-25531402C906}" type="slidenum">
              <a:rPr lang="en-US" smtClean="0"/>
              <a:t>‹#›</a:t>
            </a:fld>
            <a:endParaRPr lang="en-US"/>
          </a:p>
        </p:txBody>
      </p:sp>
    </p:spTree>
    <p:extLst>
      <p:ext uri="{BB962C8B-B14F-4D97-AF65-F5344CB8AC3E}">
        <p14:creationId xmlns:p14="http://schemas.microsoft.com/office/powerpoint/2010/main" val="1100347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7AC0A-13B1-47A4-9F2C-8AC6FA3991F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65986F6-D3A2-42DD-82A4-4BB9A597FF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988807-0E02-4216-BD8F-BF81EBF56D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707EA8B-E1A9-442F-97D6-7DB9240718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D340EA8-7C44-4E34-8A1E-01B199F61A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0BEFAA-FFE3-46CC-A03E-AE7194FCE80A}"/>
              </a:ext>
            </a:extLst>
          </p:cNvPr>
          <p:cNvSpPr>
            <a:spLocks noGrp="1"/>
          </p:cNvSpPr>
          <p:nvPr>
            <p:ph type="dt" sz="half" idx="10"/>
          </p:nvPr>
        </p:nvSpPr>
        <p:spPr/>
        <p:txBody>
          <a:bodyPr/>
          <a:lstStyle/>
          <a:p>
            <a:fld id="{C7F18E71-95E1-46DB-9CCE-CD9A5F4E5879}" type="datetimeFigureOut">
              <a:rPr lang="en-US" smtClean="0"/>
              <a:t>9/2/2025</a:t>
            </a:fld>
            <a:endParaRPr lang="en-US"/>
          </a:p>
        </p:txBody>
      </p:sp>
      <p:sp>
        <p:nvSpPr>
          <p:cNvPr id="8" name="Footer Placeholder 7">
            <a:extLst>
              <a:ext uri="{FF2B5EF4-FFF2-40B4-BE49-F238E27FC236}">
                <a16:creationId xmlns:a16="http://schemas.microsoft.com/office/drawing/2014/main" id="{FC928370-D6B4-4957-B147-ACC6D8CCCEE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D99320-99E0-4091-A4B9-29D7275E1B51}"/>
              </a:ext>
            </a:extLst>
          </p:cNvPr>
          <p:cNvSpPr>
            <a:spLocks noGrp="1"/>
          </p:cNvSpPr>
          <p:nvPr>
            <p:ph type="sldNum" sz="quarter" idx="12"/>
          </p:nvPr>
        </p:nvSpPr>
        <p:spPr/>
        <p:txBody>
          <a:bodyPr/>
          <a:lstStyle/>
          <a:p>
            <a:fld id="{1ECBDCCD-3A9A-4B4A-98D9-25531402C906}" type="slidenum">
              <a:rPr lang="en-US" smtClean="0"/>
              <a:t>‹#›</a:t>
            </a:fld>
            <a:endParaRPr lang="en-US"/>
          </a:p>
        </p:txBody>
      </p:sp>
    </p:spTree>
    <p:extLst>
      <p:ext uri="{BB962C8B-B14F-4D97-AF65-F5344CB8AC3E}">
        <p14:creationId xmlns:p14="http://schemas.microsoft.com/office/powerpoint/2010/main" val="2774268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ED461-0DFA-4BC8-9F03-F45CD240928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7CCA1E-41D6-4230-AE9B-EEA001ADE06D}"/>
              </a:ext>
            </a:extLst>
          </p:cNvPr>
          <p:cNvSpPr>
            <a:spLocks noGrp="1"/>
          </p:cNvSpPr>
          <p:nvPr>
            <p:ph type="dt" sz="half" idx="10"/>
          </p:nvPr>
        </p:nvSpPr>
        <p:spPr/>
        <p:txBody>
          <a:bodyPr/>
          <a:lstStyle/>
          <a:p>
            <a:fld id="{C7F18E71-95E1-46DB-9CCE-CD9A5F4E5879}" type="datetimeFigureOut">
              <a:rPr lang="en-US" smtClean="0"/>
              <a:t>9/2/2025</a:t>
            </a:fld>
            <a:endParaRPr lang="en-US"/>
          </a:p>
        </p:txBody>
      </p:sp>
      <p:sp>
        <p:nvSpPr>
          <p:cNvPr id="4" name="Footer Placeholder 3">
            <a:extLst>
              <a:ext uri="{FF2B5EF4-FFF2-40B4-BE49-F238E27FC236}">
                <a16:creationId xmlns:a16="http://schemas.microsoft.com/office/drawing/2014/main" id="{D4E6F0A4-E9AA-4F5A-87DE-92FC284738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6986E5-4550-483C-9CD6-3DBB7A5369DD}"/>
              </a:ext>
            </a:extLst>
          </p:cNvPr>
          <p:cNvSpPr>
            <a:spLocks noGrp="1"/>
          </p:cNvSpPr>
          <p:nvPr>
            <p:ph type="sldNum" sz="quarter" idx="12"/>
          </p:nvPr>
        </p:nvSpPr>
        <p:spPr/>
        <p:txBody>
          <a:bodyPr/>
          <a:lstStyle/>
          <a:p>
            <a:fld id="{1ECBDCCD-3A9A-4B4A-98D9-25531402C906}" type="slidenum">
              <a:rPr lang="en-US" smtClean="0"/>
              <a:t>‹#›</a:t>
            </a:fld>
            <a:endParaRPr lang="en-US"/>
          </a:p>
        </p:txBody>
      </p:sp>
    </p:spTree>
    <p:extLst>
      <p:ext uri="{BB962C8B-B14F-4D97-AF65-F5344CB8AC3E}">
        <p14:creationId xmlns:p14="http://schemas.microsoft.com/office/powerpoint/2010/main" val="3191985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076DEB-C818-46C0-AED2-209BD395C488}"/>
              </a:ext>
            </a:extLst>
          </p:cNvPr>
          <p:cNvSpPr>
            <a:spLocks noGrp="1"/>
          </p:cNvSpPr>
          <p:nvPr>
            <p:ph type="dt" sz="half" idx="10"/>
          </p:nvPr>
        </p:nvSpPr>
        <p:spPr/>
        <p:txBody>
          <a:bodyPr/>
          <a:lstStyle/>
          <a:p>
            <a:fld id="{C7F18E71-95E1-46DB-9CCE-CD9A5F4E5879}" type="datetimeFigureOut">
              <a:rPr lang="en-US" smtClean="0"/>
              <a:t>9/2/2025</a:t>
            </a:fld>
            <a:endParaRPr lang="en-US"/>
          </a:p>
        </p:txBody>
      </p:sp>
      <p:sp>
        <p:nvSpPr>
          <p:cNvPr id="3" name="Footer Placeholder 2">
            <a:extLst>
              <a:ext uri="{FF2B5EF4-FFF2-40B4-BE49-F238E27FC236}">
                <a16:creationId xmlns:a16="http://schemas.microsoft.com/office/drawing/2014/main" id="{F67B1D48-2C10-47B2-A2C7-3BE20BE8F7E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09AC5A0-D5A8-4C2B-8C89-9C44EBC1B8EA}"/>
              </a:ext>
            </a:extLst>
          </p:cNvPr>
          <p:cNvSpPr>
            <a:spLocks noGrp="1"/>
          </p:cNvSpPr>
          <p:nvPr>
            <p:ph type="sldNum" sz="quarter" idx="12"/>
          </p:nvPr>
        </p:nvSpPr>
        <p:spPr/>
        <p:txBody>
          <a:bodyPr/>
          <a:lstStyle/>
          <a:p>
            <a:fld id="{1ECBDCCD-3A9A-4B4A-98D9-25531402C906}" type="slidenum">
              <a:rPr lang="en-US" smtClean="0"/>
              <a:t>‹#›</a:t>
            </a:fld>
            <a:endParaRPr lang="en-US"/>
          </a:p>
        </p:txBody>
      </p:sp>
    </p:spTree>
    <p:extLst>
      <p:ext uri="{BB962C8B-B14F-4D97-AF65-F5344CB8AC3E}">
        <p14:creationId xmlns:p14="http://schemas.microsoft.com/office/powerpoint/2010/main" val="3958805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51301-6007-475F-83F0-B46C5D4FA1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12F052F-3833-4C3B-B81A-76C9B7F7D7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583397-BC04-4B3A-8909-96915E63E6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F71351-C84D-49C5-BA0A-ECB86B19BD95}"/>
              </a:ext>
            </a:extLst>
          </p:cNvPr>
          <p:cNvSpPr>
            <a:spLocks noGrp="1"/>
          </p:cNvSpPr>
          <p:nvPr>
            <p:ph type="dt" sz="half" idx="10"/>
          </p:nvPr>
        </p:nvSpPr>
        <p:spPr/>
        <p:txBody>
          <a:bodyPr/>
          <a:lstStyle/>
          <a:p>
            <a:fld id="{C7F18E71-95E1-46DB-9CCE-CD9A5F4E5879}" type="datetimeFigureOut">
              <a:rPr lang="en-US" smtClean="0"/>
              <a:t>9/2/2025</a:t>
            </a:fld>
            <a:endParaRPr lang="en-US"/>
          </a:p>
        </p:txBody>
      </p:sp>
      <p:sp>
        <p:nvSpPr>
          <p:cNvPr id="6" name="Footer Placeholder 5">
            <a:extLst>
              <a:ext uri="{FF2B5EF4-FFF2-40B4-BE49-F238E27FC236}">
                <a16:creationId xmlns:a16="http://schemas.microsoft.com/office/drawing/2014/main" id="{25EC91E0-6840-48A5-A6C4-DB5B264224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501737-F0EB-45C3-AFBC-21D244254E5C}"/>
              </a:ext>
            </a:extLst>
          </p:cNvPr>
          <p:cNvSpPr>
            <a:spLocks noGrp="1"/>
          </p:cNvSpPr>
          <p:nvPr>
            <p:ph type="sldNum" sz="quarter" idx="12"/>
          </p:nvPr>
        </p:nvSpPr>
        <p:spPr/>
        <p:txBody>
          <a:bodyPr/>
          <a:lstStyle/>
          <a:p>
            <a:fld id="{1ECBDCCD-3A9A-4B4A-98D9-25531402C906}" type="slidenum">
              <a:rPr lang="en-US" smtClean="0"/>
              <a:t>‹#›</a:t>
            </a:fld>
            <a:endParaRPr lang="en-US"/>
          </a:p>
        </p:txBody>
      </p:sp>
    </p:spTree>
    <p:extLst>
      <p:ext uri="{BB962C8B-B14F-4D97-AF65-F5344CB8AC3E}">
        <p14:creationId xmlns:p14="http://schemas.microsoft.com/office/powerpoint/2010/main" val="2030864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2BA12-5096-4CB8-ACB2-9C36F7DA66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68F4C57-573A-48A0-B60D-74559A729E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C40D1A-FCD5-491B-9112-58CB94AEA6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E842B7-5F60-4992-A8D4-989BD23DFB12}"/>
              </a:ext>
            </a:extLst>
          </p:cNvPr>
          <p:cNvSpPr>
            <a:spLocks noGrp="1"/>
          </p:cNvSpPr>
          <p:nvPr>
            <p:ph type="dt" sz="half" idx="10"/>
          </p:nvPr>
        </p:nvSpPr>
        <p:spPr/>
        <p:txBody>
          <a:bodyPr/>
          <a:lstStyle/>
          <a:p>
            <a:fld id="{C7F18E71-95E1-46DB-9CCE-CD9A5F4E5879}" type="datetimeFigureOut">
              <a:rPr lang="en-US" smtClean="0"/>
              <a:t>9/2/2025</a:t>
            </a:fld>
            <a:endParaRPr lang="en-US"/>
          </a:p>
        </p:txBody>
      </p:sp>
      <p:sp>
        <p:nvSpPr>
          <p:cNvPr id="6" name="Footer Placeholder 5">
            <a:extLst>
              <a:ext uri="{FF2B5EF4-FFF2-40B4-BE49-F238E27FC236}">
                <a16:creationId xmlns:a16="http://schemas.microsoft.com/office/drawing/2014/main" id="{4273C58E-1002-4CF5-950E-89FF5A93B1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922E8A-39FD-452C-AB5F-2CA3314FCD41}"/>
              </a:ext>
            </a:extLst>
          </p:cNvPr>
          <p:cNvSpPr>
            <a:spLocks noGrp="1"/>
          </p:cNvSpPr>
          <p:nvPr>
            <p:ph type="sldNum" sz="quarter" idx="12"/>
          </p:nvPr>
        </p:nvSpPr>
        <p:spPr/>
        <p:txBody>
          <a:bodyPr/>
          <a:lstStyle/>
          <a:p>
            <a:fld id="{1ECBDCCD-3A9A-4B4A-98D9-25531402C906}" type="slidenum">
              <a:rPr lang="en-US" smtClean="0"/>
              <a:t>‹#›</a:t>
            </a:fld>
            <a:endParaRPr lang="en-US"/>
          </a:p>
        </p:txBody>
      </p:sp>
    </p:spTree>
    <p:extLst>
      <p:ext uri="{BB962C8B-B14F-4D97-AF65-F5344CB8AC3E}">
        <p14:creationId xmlns:p14="http://schemas.microsoft.com/office/powerpoint/2010/main" val="1228165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A4CC43-42B4-4C15-971C-0860E2596D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8782DD9-D0F8-449F-8225-B37FCCE2D5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10E89D-4D79-40A9-87D5-A5CD5E7CC3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F18E71-95E1-46DB-9CCE-CD9A5F4E5879}" type="datetimeFigureOut">
              <a:rPr lang="en-US" smtClean="0"/>
              <a:t>9/2/2025</a:t>
            </a:fld>
            <a:endParaRPr lang="en-US"/>
          </a:p>
        </p:txBody>
      </p:sp>
      <p:sp>
        <p:nvSpPr>
          <p:cNvPr id="5" name="Footer Placeholder 4">
            <a:extLst>
              <a:ext uri="{FF2B5EF4-FFF2-40B4-BE49-F238E27FC236}">
                <a16:creationId xmlns:a16="http://schemas.microsoft.com/office/drawing/2014/main" id="{5A7850D7-D502-4021-B854-5E432232CA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77772D-7590-4613-9D4F-8D3C16B369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CBDCCD-3A9A-4B4A-98D9-25531402C906}" type="slidenum">
              <a:rPr lang="en-US" smtClean="0"/>
              <a:t>‹#›</a:t>
            </a:fld>
            <a:endParaRPr lang="en-US"/>
          </a:p>
        </p:txBody>
      </p:sp>
    </p:spTree>
    <p:extLst>
      <p:ext uri="{BB962C8B-B14F-4D97-AF65-F5344CB8AC3E}">
        <p14:creationId xmlns:p14="http://schemas.microsoft.com/office/powerpoint/2010/main" val="2223862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A5D5BBE-DC1C-4FA8-9BA3-E34989D977A8}"/>
              </a:ext>
            </a:extLst>
          </p:cNvPr>
          <p:cNvPicPr/>
          <p:nvPr/>
        </p:nvPicPr>
        <p:blipFill>
          <a:blip r:embed="rId3">
            <a:extLst>
              <a:ext uri="{28A0092B-C50C-407E-A947-70E740481C1C}">
                <a14:useLocalDpi xmlns:a14="http://schemas.microsoft.com/office/drawing/2010/main" val="0"/>
              </a:ext>
            </a:extLst>
          </a:blip>
          <a:stretch>
            <a:fillRect/>
          </a:stretch>
        </p:blipFill>
        <p:spPr>
          <a:xfrm rot="5400000">
            <a:off x="-2941668" y="3222251"/>
            <a:ext cx="6471920" cy="313290"/>
          </a:xfrm>
          <a:prstGeom prst="rect">
            <a:avLst/>
          </a:prstGeom>
        </p:spPr>
      </p:pic>
      <p:sp>
        <p:nvSpPr>
          <p:cNvPr id="5" name="Rectangle 4">
            <a:extLst>
              <a:ext uri="{FF2B5EF4-FFF2-40B4-BE49-F238E27FC236}">
                <a16:creationId xmlns:a16="http://schemas.microsoft.com/office/drawing/2014/main" id="{2B9BA362-86D2-4CAB-978A-2982BF6CFBCC}"/>
              </a:ext>
            </a:extLst>
          </p:cNvPr>
          <p:cNvSpPr/>
          <p:nvPr/>
        </p:nvSpPr>
        <p:spPr>
          <a:xfrm>
            <a:off x="721806" y="1178463"/>
            <a:ext cx="11638729" cy="4247317"/>
          </a:xfrm>
          <a:prstGeom prst="rect">
            <a:avLst/>
          </a:prstGeom>
        </p:spPr>
        <p:txBody>
          <a:bodyPr wrap="square">
            <a:spAutoFit/>
          </a:bodyPr>
          <a:lstStyle/>
          <a:p>
            <a:r>
              <a:rPr lang="en-US" sz="6000" dirty="0">
                <a:ln w="28575">
                  <a:noFill/>
                </a:ln>
                <a:solidFill>
                  <a:schemeClr val="accent1">
                    <a:lumMod val="75000"/>
                  </a:schemeClr>
                </a:solidFill>
                <a:latin typeface="Segoe UI Semibold" panose="020B0702040204020203" pitchFamily="34" charset="0"/>
                <a:cs typeface="Segoe UI Semibold" panose="020B0702040204020203" pitchFamily="34" charset="0"/>
              </a:rPr>
              <a:t>Dane Crisis Provider Network Fireside chat with APS </a:t>
            </a:r>
            <a:br>
              <a:rPr lang="en-US" sz="6000" dirty="0">
                <a:ln w="28575">
                  <a:noFill/>
                </a:ln>
                <a:solidFill>
                  <a:schemeClr val="accent1">
                    <a:lumMod val="75000"/>
                  </a:schemeClr>
                </a:solidFill>
                <a:latin typeface="Segoe UI Semibold" panose="020B0702040204020203" pitchFamily="34" charset="0"/>
                <a:cs typeface="Segoe UI Semibold" panose="020B0702040204020203" pitchFamily="34" charset="0"/>
              </a:rPr>
            </a:br>
            <a:endParaRPr lang="en-US" sz="6000" dirty="0">
              <a:ln w="28575">
                <a:noFill/>
              </a:ln>
              <a:solidFill>
                <a:schemeClr val="accent1">
                  <a:lumMod val="75000"/>
                </a:schemeClr>
              </a:solidFill>
              <a:latin typeface="Segoe UI Semibold" panose="020B0702040204020203" pitchFamily="34" charset="0"/>
              <a:cs typeface="Segoe UI Semibold" panose="020B0702040204020203" pitchFamily="34" charset="0"/>
            </a:endParaRPr>
          </a:p>
          <a:p>
            <a:r>
              <a:rPr lang="en-US" sz="2000" b="1" dirty="0">
                <a:ln w="28575">
                  <a:noFill/>
                </a:ln>
                <a:solidFill>
                  <a:schemeClr val="accent1">
                    <a:lumMod val="50000"/>
                  </a:schemeClr>
                </a:solidFill>
                <a:latin typeface="Segoe UI" panose="020B0502040204020203" pitchFamily="34" charset="0"/>
                <a:cs typeface="Segoe UI" panose="020B0502040204020203" pitchFamily="34" charset="0"/>
              </a:rPr>
              <a:t>Date: </a:t>
            </a:r>
            <a:r>
              <a:rPr lang="en-US" sz="2000" dirty="0">
                <a:ln w="28575">
                  <a:noFill/>
                </a:ln>
                <a:solidFill>
                  <a:schemeClr val="accent1">
                    <a:lumMod val="50000"/>
                  </a:schemeClr>
                </a:solidFill>
                <a:latin typeface="Segoe UI" panose="020B0502040204020203" pitchFamily="34" charset="0"/>
                <a:cs typeface="Segoe UI" panose="020B0502040204020203" pitchFamily="34" charset="0"/>
              </a:rPr>
              <a:t>August 20, 2025</a:t>
            </a:r>
          </a:p>
          <a:p>
            <a:pPr>
              <a:spcAft>
                <a:spcPts val="600"/>
              </a:spcAft>
            </a:pPr>
            <a:r>
              <a:rPr lang="en-US" sz="2000" b="1" dirty="0">
                <a:ln w="28575">
                  <a:noFill/>
                </a:ln>
                <a:solidFill>
                  <a:schemeClr val="accent1">
                    <a:lumMod val="50000"/>
                  </a:schemeClr>
                </a:solidFill>
                <a:latin typeface="Segoe UI" panose="020B0502040204020203" pitchFamily="34" charset="0"/>
                <a:cs typeface="Segoe UI" panose="020B0502040204020203" pitchFamily="34" charset="0"/>
              </a:rPr>
              <a:t>Topic: </a:t>
            </a:r>
            <a:r>
              <a:rPr lang="en-US" sz="2000" dirty="0">
                <a:ln w="28575">
                  <a:noFill/>
                </a:ln>
                <a:solidFill>
                  <a:schemeClr val="accent1">
                    <a:lumMod val="50000"/>
                  </a:schemeClr>
                </a:solidFill>
                <a:latin typeface="Segoe UI" panose="020B0502040204020203" pitchFamily="34" charset="0"/>
                <a:cs typeface="Segoe UI" panose="020B0502040204020203" pitchFamily="34" charset="0"/>
              </a:rPr>
              <a:t>Guardianship: how does it work?</a:t>
            </a:r>
          </a:p>
          <a:p>
            <a:pPr>
              <a:spcAft>
                <a:spcPts val="600"/>
              </a:spcAft>
            </a:pPr>
            <a:r>
              <a:rPr lang="en-US" sz="2000" b="1" dirty="0">
                <a:ln w="28575">
                  <a:noFill/>
                </a:ln>
                <a:solidFill>
                  <a:schemeClr val="accent1">
                    <a:lumMod val="50000"/>
                  </a:schemeClr>
                </a:solidFill>
                <a:latin typeface="Segoe UI" panose="020B0502040204020203" pitchFamily="34" charset="0"/>
                <a:cs typeface="Segoe UI" panose="020B0502040204020203" pitchFamily="34" charset="0"/>
              </a:rPr>
              <a:t>Presenters: </a:t>
            </a:r>
          </a:p>
          <a:p>
            <a:pPr>
              <a:spcAft>
                <a:spcPts val="600"/>
              </a:spcAft>
            </a:pPr>
            <a:r>
              <a:rPr lang="en-US" sz="2000" dirty="0">
                <a:ln w="28575">
                  <a:noFill/>
                </a:ln>
                <a:solidFill>
                  <a:schemeClr val="accent1">
                    <a:lumMod val="50000"/>
                  </a:schemeClr>
                </a:solidFill>
                <a:latin typeface="Segoe UI" panose="020B0502040204020203" pitchFamily="34" charset="0"/>
                <a:cs typeface="Segoe UI" panose="020B0502040204020203" pitchFamily="34" charset="0"/>
              </a:rPr>
              <a:t>Christin Bohleber, Shari Gray-Dorn</a:t>
            </a:r>
          </a:p>
        </p:txBody>
      </p:sp>
      <p:pic>
        <p:nvPicPr>
          <p:cNvPr id="3" name="Picture 2">
            <a:extLst>
              <a:ext uri="{FF2B5EF4-FFF2-40B4-BE49-F238E27FC236}">
                <a16:creationId xmlns:a16="http://schemas.microsoft.com/office/drawing/2014/main" id="{6D6E1B9C-9FFE-4318-9095-4F7082EE6A25}"/>
              </a:ext>
            </a:extLst>
          </p:cNvPr>
          <p:cNvPicPr>
            <a:picLocks noChangeAspect="1"/>
          </p:cNvPicPr>
          <p:nvPr/>
        </p:nvPicPr>
        <p:blipFill>
          <a:blip r:embed="rId4"/>
          <a:stretch>
            <a:fillRect/>
          </a:stretch>
        </p:blipFill>
        <p:spPr>
          <a:xfrm>
            <a:off x="7035272" y="3429000"/>
            <a:ext cx="5156728" cy="3462850"/>
          </a:xfrm>
          <a:prstGeom prst="rect">
            <a:avLst/>
          </a:prstGeom>
        </p:spPr>
      </p:pic>
    </p:spTree>
    <p:extLst>
      <p:ext uri="{BB962C8B-B14F-4D97-AF65-F5344CB8AC3E}">
        <p14:creationId xmlns:p14="http://schemas.microsoft.com/office/powerpoint/2010/main" val="1698046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D3F00D-40CE-4B00-A07D-2A2A8BDEC402}"/>
              </a:ext>
            </a:extLst>
          </p:cNvPr>
          <p:cNvPicPr/>
          <p:nvPr/>
        </p:nvPicPr>
        <p:blipFill>
          <a:blip r:embed="rId3">
            <a:extLst>
              <a:ext uri="{28A0092B-C50C-407E-A947-70E740481C1C}">
                <a14:useLocalDpi xmlns:a14="http://schemas.microsoft.com/office/drawing/2010/main" val="0"/>
              </a:ext>
            </a:extLst>
          </a:blip>
          <a:stretch>
            <a:fillRect/>
          </a:stretch>
        </p:blipFill>
        <p:spPr>
          <a:xfrm rot="5400000">
            <a:off x="-2941668" y="3222251"/>
            <a:ext cx="6471920" cy="313290"/>
          </a:xfrm>
          <a:prstGeom prst="rect">
            <a:avLst/>
          </a:prstGeom>
        </p:spPr>
      </p:pic>
      <p:sp>
        <p:nvSpPr>
          <p:cNvPr id="8" name="TextBox 7">
            <a:extLst>
              <a:ext uri="{FF2B5EF4-FFF2-40B4-BE49-F238E27FC236}">
                <a16:creationId xmlns:a16="http://schemas.microsoft.com/office/drawing/2014/main" id="{F7ED87E3-F132-4232-BB3A-125ABCEA13A3}"/>
              </a:ext>
            </a:extLst>
          </p:cNvPr>
          <p:cNvSpPr txBox="1"/>
          <p:nvPr/>
        </p:nvSpPr>
        <p:spPr>
          <a:xfrm>
            <a:off x="450937" y="142936"/>
            <a:ext cx="7755514" cy="523220"/>
          </a:xfrm>
          <a:prstGeom prst="rect">
            <a:avLst/>
          </a:prstGeom>
          <a:noFill/>
        </p:spPr>
        <p:txBody>
          <a:bodyPr wrap="square" rtlCol="0">
            <a:spAutoFit/>
          </a:bodyPr>
          <a:lstStyle/>
          <a:p>
            <a:r>
              <a:rPr lang="en-US" sz="2800" dirty="0">
                <a:latin typeface="Segoe UI Semibold" panose="020B0702040204020203" pitchFamily="34" charset="0"/>
                <a:cs typeface="Segoe UI Semibold" panose="020B0702040204020203" pitchFamily="34" charset="0"/>
              </a:rPr>
              <a:t>Housekeeping reminders</a:t>
            </a:r>
          </a:p>
        </p:txBody>
      </p:sp>
      <p:sp>
        <p:nvSpPr>
          <p:cNvPr id="10" name="Rectangle 9">
            <a:extLst>
              <a:ext uri="{FF2B5EF4-FFF2-40B4-BE49-F238E27FC236}">
                <a16:creationId xmlns:a16="http://schemas.microsoft.com/office/drawing/2014/main" id="{ED1A00BC-1DBA-43BC-8377-877936A61EDB}"/>
              </a:ext>
            </a:extLst>
          </p:cNvPr>
          <p:cNvSpPr/>
          <p:nvPr/>
        </p:nvSpPr>
        <p:spPr>
          <a:xfrm>
            <a:off x="1014887" y="1393735"/>
            <a:ext cx="8447165" cy="2246769"/>
          </a:xfrm>
          <a:prstGeom prst="rect">
            <a:avLst/>
          </a:prstGeom>
        </p:spPr>
        <p:txBody>
          <a:bodyPr wrap="square">
            <a:spAutoFit/>
          </a:bodyPr>
          <a:lstStyle/>
          <a:p>
            <a:pPr marL="342900" indent="-342900">
              <a:buFont typeface="Arial" panose="020B0604020202020204" pitchFamily="34" charset="0"/>
              <a:buChar char="•"/>
            </a:pPr>
            <a:r>
              <a:rPr lang="en-US" sz="2000" dirty="0">
                <a:latin typeface="Segoe UI" panose="020B0502040204020203" pitchFamily="34" charset="0"/>
                <a:cs typeface="Segoe UI" panose="020B0502040204020203" pitchFamily="34" charset="0"/>
              </a:rPr>
              <a:t>All Webinars are recorded and saved to the DCPN webpage for reference</a:t>
            </a:r>
          </a:p>
          <a:p>
            <a:pPr marL="342900" indent="-342900">
              <a:buFont typeface="Arial" panose="020B0604020202020204" pitchFamily="34" charset="0"/>
              <a:buChar char="•"/>
            </a:pPr>
            <a:endParaRPr lang="en-US" sz="2000" dirty="0">
              <a:latin typeface="Segoe UI" panose="020B0502040204020203" pitchFamily="34" charset="0"/>
              <a:cs typeface="Segoe UI" panose="020B0502040204020203" pitchFamily="34" charset="0"/>
            </a:endParaRPr>
          </a:p>
          <a:p>
            <a:pPr marL="342900" indent="-342900">
              <a:buFont typeface="Arial" panose="020B0604020202020204" pitchFamily="34" charset="0"/>
              <a:buChar char="•"/>
            </a:pPr>
            <a:r>
              <a:rPr lang="en-US" sz="2000" dirty="0">
                <a:latin typeface="Segoe UI" panose="020B0502040204020203" pitchFamily="34" charset="0"/>
                <a:cs typeface="Segoe UI" panose="020B0502040204020203" pitchFamily="34" charset="0"/>
              </a:rPr>
              <a:t>Encourage you to have your video on if you can</a:t>
            </a:r>
          </a:p>
          <a:p>
            <a:pPr marL="342900" indent="-342900">
              <a:buFont typeface="Arial" panose="020B0604020202020204" pitchFamily="34" charset="0"/>
              <a:buChar char="•"/>
            </a:pPr>
            <a:endParaRPr lang="en-US" sz="2000" dirty="0">
              <a:latin typeface="Segoe UI" panose="020B0502040204020203" pitchFamily="34" charset="0"/>
              <a:cs typeface="Segoe UI" panose="020B0502040204020203" pitchFamily="34" charset="0"/>
            </a:endParaRPr>
          </a:p>
          <a:p>
            <a:pPr marL="342900" indent="-342900">
              <a:buFont typeface="Arial" panose="020B0604020202020204" pitchFamily="34" charset="0"/>
              <a:buChar char="•"/>
            </a:pPr>
            <a:r>
              <a:rPr lang="en-US" sz="2000" dirty="0">
                <a:latin typeface="Segoe UI" panose="020B0502040204020203" pitchFamily="34" charset="0"/>
                <a:cs typeface="Segoe UI" panose="020B0502040204020203" pitchFamily="34" charset="0"/>
              </a:rPr>
              <a:t>There will be time for questions- please ensure that you are maintaining client confidentiality</a:t>
            </a:r>
          </a:p>
        </p:txBody>
      </p:sp>
    </p:spTree>
    <p:extLst>
      <p:ext uri="{BB962C8B-B14F-4D97-AF65-F5344CB8AC3E}">
        <p14:creationId xmlns:p14="http://schemas.microsoft.com/office/powerpoint/2010/main" val="3826550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D3F00D-40CE-4B00-A07D-2A2A8BDEC402}"/>
              </a:ext>
            </a:extLst>
          </p:cNvPr>
          <p:cNvPicPr/>
          <p:nvPr/>
        </p:nvPicPr>
        <p:blipFill>
          <a:blip r:embed="rId3">
            <a:extLst>
              <a:ext uri="{28A0092B-C50C-407E-A947-70E740481C1C}">
                <a14:useLocalDpi xmlns:a14="http://schemas.microsoft.com/office/drawing/2010/main" val="0"/>
              </a:ext>
            </a:extLst>
          </a:blip>
          <a:stretch>
            <a:fillRect/>
          </a:stretch>
        </p:blipFill>
        <p:spPr>
          <a:xfrm rot="5400000">
            <a:off x="-2941668" y="3222251"/>
            <a:ext cx="6471920" cy="313290"/>
          </a:xfrm>
          <a:prstGeom prst="rect">
            <a:avLst/>
          </a:prstGeom>
        </p:spPr>
      </p:pic>
      <p:sp>
        <p:nvSpPr>
          <p:cNvPr id="8" name="TextBox 7">
            <a:extLst>
              <a:ext uri="{FF2B5EF4-FFF2-40B4-BE49-F238E27FC236}">
                <a16:creationId xmlns:a16="http://schemas.microsoft.com/office/drawing/2014/main" id="{F7ED87E3-F132-4232-BB3A-125ABCEA13A3}"/>
              </a:ext>
            </a:extLst>
          </p:cNvPr>
          <p:cNvSpPr txBox="1"/>
          <p:nvPr/>
        </p:nvSpPr>
        <p:spPr>
          <a:xfrm>
            <a:off x="450937" y="142936"/>
            <a:ext cx="7755514" cy="523220"/>
          </a:xfrm>
          <a:prstGeom prst="rect">
            <a:avLst/>
          </a:prstGeom>
          <a:noFill/>
        </p:spPr>
        <p:txBody>
          <a:bodyPr wrap="square" rtlCol="0">
            <a:spAutoFit/>
          </a:bodyPr>
          <a:lstStyle/>
          <a:p>
            <a:r>
              <a:rPr lang="en-US" sz="2800" dirty="0">
                <a:latin typeface="Segoe UI Semibold" panose="020B0702040204020203" pitchFamily="34" charset="0"/>
                <a:cs typeface="Segoe UI Semibold" panose="020B0702040204020203" pitchFamily="34" charset="0"/>
              </a:rPr>
              <a:t>DCPN August 2025 webinar objectives</a:t>
            </a:r>
          </a:p>
        </p:txBody>
      </p:sp>
      <p:sp>
        <p:nvSpPr>
          <p:cNvPr id="10" name="Rectangle 9">
            <a:extLst>
              <a:ext uri="{FF2B5EF4-FFF2-40B4-BE49-F238E27FC236}">
                <a16:creationId xmlns:a16="http://schemas.microsoft.com/office/drawing/2014/main" id="{ED1A00BC-1DBA-43BC-8377-877936A61EDB}"/>
              </a:ext>
            </a:extLst>
          </p:cNvPr>
          <p:cNvSpPr/>
          <p:nvPr/>
        </p:nvSpPr>
        <p:spPr>
          <a:xfrm>
            <a:off x="1014887" y="1393735"/>
            <a:ext cx="9420884" cy="2246769"/>
          </a:xfrm>
          <a:prstGeom prst="rect">
            <a:avLst/>
          </a:prstGeom>
        </p:spPr>
        <p:txBody>
          <a:bodyPr wrap="square">
            <a:spAutoFit/>
          </a:bodyPr>
          <a:lstStyle/>
          <a:p>
            <a:r>
              <a:rPr lang="en-US" sz="2000" dirty="0">
                <a:latin typeface="Segoe UI Semibold" panose="020B0702040204020203" pitchFamily="34" charset="0"/>
                <a:cs typeface="Segoe UI Semibold" panose="020B0702040204020203" pitchFamily="34" charset="0"/>
              </a:rPr>
              <a:t>At the end of this webinar, we hope that participants will understand…</a:t>
            </a:r>
          </a:p>
          <a:p>
            <a:pPr lvl="1"/>
            <a:endParaRPr lang="en-US" sz="2000" dirty="0">
              <a:latin typeface="Segoe UI" panose="020B0502040204020203" pitchFamily="34" charset="0"/>
              <a:cs typeface="Segoe UI" panose="020B0502040204020203" pitchFamily="34" charset="0"/>
            </a:endParaRPr>
          </a:p>
          <a:p>
            <a:pPr marL="742950" lvl="1" indent="-285750">
              <a:buFont typeface="Wingdings" panose="05000000000000000000" pitchFamily="2" charset="2"/>
              <a:buChar char="ü"/>
            </a:pPr>
            <a:r>
              <a:rPr lang="en-US" sz="2000" dirty="0">
                <a:latin typeface="Segoe UI" panose="020B0502040204020203" pitchFamily="34" charset="0"/>
                <a:cs typeface="Segoe UI" panose="020B0502040204020203" pitchFamily="34" charset="0"/>
              </a:rPr>
              <a:t>how the Guardianship Process works</a:t>
            </a:r>
          </a:p>
          <a:p>
            <a:pPr lvl="1"/>
            <a:endParaRPr lang="en-US" sz="2000" dirty="0">
              <a:latin typeface="Segoe UI" panose="020B0502040204020203" pitchFamily="34" charset="0"/>
              <a:cs typeface="Segoe UI" panose="020B0502040204020203" pitchFamily="34" charset="0"/>
            </a:endParaRPr>
          </a:p>
          <a:p>
            <a:pPr marL="742950" lvl="1" indent="-285750">
              <a:buFont typeface="Wingdings" panose="05000000000000000000" pitchFamily="2" charset="2"/>
              <a:buChar char="ü"/>
            </a:pPr>
            <a:r>
              <a:rPr lang="en-US" sz="2000" dirty="0">
                <a:latin typeface="Segoe UI" panose="020B0502040204020203" pitchFamily="34" charset="0"/>
                <a:cs typeface="Segoe UI" panose="020B0502040204020203" pitchFamily="34" charset="0"/>
              </a:rPr>
              <a:t> what a guardian can and can’t do</a:t>
            </a:r>
          </a:p>
          <a:p>
            <a:pPr marL="742950" lvl="1" indent="-285750">
              <a:buFont typeface="Arial" panose="020B0604020202020204" pitchFamily="34" charset="0"/>
              <a:buChar char="•"/>
            </a:pPr>
            <a:endParaRPr lang="en-US" sz="2000" dirty="0">
              <a:latin typeface="Segoe UI" panose="020B0502040204020203" pitchFamily="34" charset="0"/>
              <a:cs typeface="Segoe UI" panose="020B0502040204020203" pitchFamily="34" charset="0"/>
            </a:endParaRPr>
          </a:p>
          <a:p>
            <a:pPr marL="742950" lvl="1" indent="-285750">
              <a:buFont typeface="Wingdings" panose="05000000000000000000" pitchFamily="2" charset="2"/>
              <a:buChar char="ü"/>
            </a:pPr>
            <a:r>
              <a:rPr lang="en-US" sz="2000" dirty="0">
                <a:latin typeface="Segoe UI" panose="020B0502040204020203" pitchFamily="34" charset="0"/>
                <a:cs typeface="Segoe UI" panose="020B0502040204020203" pitchFamily="34" charset="0"/>
              </a:rPr>
              <a:t>when Behavioral Health should consider pursuing a guardianship</a:t>
            </a:r>
          </a:p>
        </p:txBody>
      </p:sp>
    </p:spTree>
    <p:extLst>
      <p:ext uri="{BB962C8B-B14F-4D97-AF65-F5344CB8AC3E}">
        <p14:creationId xmlns:p14="http://schemas.microsoft.com/office/powerpoint/2010/main" val="1567050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D3F00D-40CE-4B00-A07D-2A2A8BDEC402}"/>
              </a:ext>
            </a:extLst>
          </p:cNvPr>
          <p:cNvPicPr/>
          <p:nvPr/>
        </p:nvPicPr>
        <p:blipFill>
          <a:blip r:embed="rId3">
            <a:extLst>
              <a:ext uri="{28A0092B-C50C-407E-A947-70E740481C1C}">
                <a14:useLocalDpi xmlns:a14="http://schemas.microsoft.com/office/drawing/2010/main" val="0"/>
              </a:ext>
            </a:extLst>
          </a:blip>
          <a:stretch>
            <a:fillRect/>
          </a:stretch>
        </p:blipFill>
        <p:spPr>
          <a:xfrm rot="5400000">
            <a:off x="-2941668" y="3222251"/>
            <a:ext cx="6471920" cy="313290"/>
          </a:xfrm>
          <a:prstGeom prst="rect">
            <a:avLst/>
          </a:prstGeom>
        </p:spPr>
      </p:pic>
      <p:sp>
        <p:nvSpPr>
          <p:cNvPr id="8" name="TextBox 7">
            <a:extLst>
              <a:ext uri="{FF2B5EF4-FFF2-40B4-BE49-F238E27FC236}">
                <a16:creationId xmlns:a16="http://schemas.microsoft.com/office/drawing/2014/main" id="{F7ED87E3-F132-4232-BB3A-125ABCEA13A3}"/>
              </a:ext>
            </a:extLst>
          </p:cNvPr>
          <p:cNvSpPr txBox="1"/>
          <p:nvPr/>
        </p:nvSpPr>
        <p:spPr>
          <a:xfrm>
            <a:off x="450938" y="469507"/>
            <a:ext cx="6664238" cy="981922"/>
          </a:xfrm>
          <a:prstGeom prst="rect">
            <a:avLst/>
          </a:prstGeom>
          <a:noFill/>
        </p:spPr>
        <p:txBody>
          <a:bodyPr wrap="square" rtlCol="0">
            <a:spAutoFit/>
          </a:bodyPr>
          <a:lstStyle/>
          <a:p>
            <a:pPr algn="ctr"/>
            <a:r>
              <a:rPr lang="en-US" sz="2800" dirty="0">
                <a:latin typeface="Segoe UI Semibold" panose="020B0702040204020203" pitchFamily="34" charset="0"/>
                <a:cs typeface="Segoe UI Semibold" panose="020B0702040204020203" pitchFamily="34" charset="0"/>
              </a:rPr>
              <a:t> But first, understanding the landscape of guardianship in Dane County</a:t>
            </a:r>
          </a:p>
        </p:txBody>
      </p:sp>
      <p:sp>
        <p:nvSpPr>
          <p:cNvPr id="2" name="TextBox 1">
            <a:extLst>
              <a:ext uri="{FF2B5EF4-FFF2-40B4-BE49-F238E27FC236}">
                <a16:creationId xmlns:a16="http://schemas.microsoft.com/office/drawing/2014/main" id="{205E46C8-35DC-401E-81E6-07129C9F9485}"/>
              </a:ext>
            </a:extLst>
          </p:cNvPr>
          <p:cNvSpPr txBox="1"/>
          <p:nvPr/>
        </p:nvSpPr>
        <p:spPr>
          <a:xfrm>
            <a:off x="1342041" y="1582340"/>
            <a:ext cx="5773134" cy="3693319"/>
          </a:xfrm>
          <a:prstGeom prst="rect">
            <a:avLst/>
          </a:prstGeom>
          <a:noFill/>
        </p:spPr>
        <p:txBody>
          <a:bodyPr wrap="square" rtlCol="0">
            <a:spAutoFit/>
          </a:bodyPr>
          <a:lstStyle/>
          <a:p>
            <a:r>
              <a:rPr lang="en-US" dirty="0"/>
              <a:t>2,354 people are under guardianship in Dane County</a:t>
            </a:r>
          </a:p>
          <a:p>
            <a:endParaRPr lang="en-US" dirty="0"/>
          </a:p>
          <a:p>
            <a:r>
              <a:rPr lang="en-US" dirty="0"/>
              <a:t>494 people are under protective placement in Dane County</a:t>
            </a:r>
          </a:p>
          <a:p>
            <a:endParaRPr lang="en-US" dirty="0"/>
          </a:p>
          <a:p>
            <a:r>
              <a:rPr lang="en-US" dirty="0"/>
              <a:t>APS filed 287 petitions in 2024- this includes petitions for guardianship, protective placement, successors, order to review conduct, etc.  </a:t>
            </a:r>
          </a:p>
          <a:p>
            <a:endParaRPr lang="en-US" dirty="0"/>
          </a:p>
          <a:p>
            <a:r>
              <a:rPr lang="en-US" dirty="0"/>
              <a:t>APS authored 71 comprehensive evaluations (court reports) on petitions filed by third parties (hospitals, nursing homes, families who were able to hire a private atty, etc.)</a:t>
            </a:r>
          </a:p>
          <a:p>
            <a:endParaRPr lang="en-US" dirty="0"/>
          </a:p>
          <a:p>
            <a:r>
              <a:rPr lang="en-US" dirty="0"/>
              <a:t>Independent Evaluations are completed by Rise</a:t>
            </a:r>
          </a:p>
        </p:txBody>
      </p:sp>
      <p:pic>
        <p:nvPicPr>
          <p:cNvPr id="1028" name="Picture 4" descr="3,700+ Dane County Wisconsin Stock Photos, Pictures &amp; Royalty-Free Images -  iStock">
            <a:extLst>
              <a:ext uri="{FF2B5EF4-FFF2-40B4-BE49-F238E27FC236}">
                <a16:creationId xmlns:a16="http://schemas.microsoft.com/office/drawing/2014/main" id="{EDB73FC5-1F6F-432C-B211-7ADA8B52CBC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9219" y="1310877"/>
            <a:ext cx="3940831" cy="5077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2842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TotalTime>
  <Words>283</Words>
  <Application>Microsoft Office PowerPoint</Application>
  <PresentationFormat>Widescreen</PresentationFormat>
  <Paragraphs>40</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Calibri Light</vt:lpstr>
      <vt:lpstr>Segoe UI</vt:lpstr>
      <vt:lpstr>Segoe UI Semibold</vt:lpstr>
      <vt:lpstr>Wingdings</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Ecker, Jessica</dc:creator>
  <cp:lastModifiedBy>Kollenbroich, Erin</cp:lastModifiedBy>
  <cp:revision>50</cp:revision>
  <dcterms:created xsi:type="dcterms:W3CDTF">2025-06-25T19:41:40Z</dcterms:created>
  <dcterms:modified xsi:type="dcterms:W3CDTF">2025-09-02T17:54:00Z</dcterms:modified>
</cp:coreProperties>
</file>