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er, Jessica" initials="EJ" lastIdx="2" clrIdx="0">
    <p:extLst>
      <p:ext uri="{19B8F6BF-5375-455C-9EA6-DF929625EA0E}">
        <p15:presenceInfo xmlns:p15="http://schemas.microsoft.com/office/powerpoint/2012/main" userId="S::Ecker.Jessica@danecounty.gov::b5c56920-ca9e-4266-8195-56852e6c2b87" providerId="AD"/>
      </p:ext>
    </p:extLst>
  </p:cmAuthor>
  <p:cmAuthor id="2" name="Kollenbroich, Erin" initials="KE" lastIdx="3" clrIdx="1">
    <p:extLst>
      <p:ext uri="{19B8F6BF-5375-455C-9EA6-DF929625EA0E}">
        <p15:presenceInfo xmlns:p15="http://schemas.microsoft.com/office/powerpoint/2012/main" userId="S::Kollenbroich.Erin@danecounty.gov::1e8a49b0-a98d-44c3-bf71-6ca8eb5d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627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2803" autoAdjust="0"/>
  </p:normalViewPr>
  <p:slideViewPr>
    <p:cSldViewPr snapToGrid="0">
      <p:cViewPr varScale="1">
        <p:scale>
          <a:sx n="66" d="100"/>
          <a:sy n="66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A834-71B9-422A-BB68-6C2A2A0DF03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F5D2-CC4A-4BBA-8382-288EC9E1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 RECORD!!!!!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to please stay on mute unless speaking. IF so, please note that you can raise your hand during the Q&amp;A portion of this webinar.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2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1F5D2-CC4A-4BBA-8382-288EC9E182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20D8-072D-463D-A693-0191155ED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13540-3BE4-4FA0-8467-8A370EC01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ACFE-6105-4B42-AED2-AA471389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5327-944D-4187-9ACD-2994C147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67F5-6538-45B7-ADBD-93665507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733A-6B2A-4835-93AB-C939BD3A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51743-DD63-4006-9C84-7D3E2212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D23E-3546-4C2C-A0C3-8B754EEE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D5BA3-384A-45F6-A385-360230CB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F6B4-A287-4127-B72A-D2FDD75C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5184B-8C40-4DD4-9E60-DC37B08D6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91A7C-64BB-4920-B46F-74BED9B9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32D6-C377-4072-A8D1-210B849E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EFA28-5D11-49E7-82A5-DDF5DD4C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CCB4-1407-426F-940F-20EAB801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7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D38F-5536-4F11-A830-FC86E3E8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1A02D-D059-4026-BEA8-96E41A1E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B98F-62C4-4D25-9948-65C2DEB5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D1D3-FF87-40F4-8CCD-198B5FCF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80C4-F0AD-47C9-8D9F-F1B1FA50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268B-8123-499D-BA3D-3DF53AC5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FAF3C-3D35-4459-BA6A-B769CB42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BCBE-FD4C-4445-AF61-D45E8559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1E2D-5020-4635-BC0C-F3A6C12E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B660E-5A0D-4ADC-A7EA-C17AEE7F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0192-A7AC-46B1-B062-F11DACDD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5C1D-A141-42FC-BE30-C9F12B26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F9B41-31D9-4307-895B-D5610C27F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189FE-2E67-48E7-AAC8-43F792DC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7ACCA-10F9-47F4-9381-2248FFDD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FEFDE-AACF-4CDC-9B18-83A8B54B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AC0A-13B1-47A4-9F2C-8AC6FA3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986F6-D3A2-42DD-82A4-4BB9A597F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88807-0E02-4216-BD8F-BF81EBF56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7EA8B-E1A9-442F-97D6-7DB924071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40EA8-7C44-4E34-8A1E-01B199F61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BEFAA-FFE3-46CC-A03E-AE7194FC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28370-D6B4-4957-B147-ACC6D8CC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99320-99E0-4091-A4B9-29D7275E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D461-0DFA-4BC8-9F03-F45CD240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CCA1E-41D6-4230-AE9B-EEA001A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6F0A4-E9AA-4F5A-87DE-92FC2847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986E5-4550-483C-9CD6-3DBB7A53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76DEB-C818-46C0-AED2-209BD395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B1D48-2C10-47B2-A2C7-3BE20BE8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AC5A0-D5A8-4C2B-8C89-9C44EBC1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1301-6007-475F-83F0-B46C5D4F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F052F-3833-4C3B-B81A-76C9B7F7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83397-BC04-4B3A-8909-96915E63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1351-C84D-49C5-BA0A-ECB86B19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C91E0-6840-48A5-A6C4-DB5B2642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01737-F0EB-45C3-AFBC-21D24425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BA12-5096-4CB8-ACB2-9C36F7DA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F4C57-573A-48A0-B60D-74559A729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40D1A-FCD5-491B-9112-58CB94AEA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842B7-5F60-4992-A8D4-989BD2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58E-1002-4CF5-950E-89FF5A93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2E8A-39FD-452C-AB5F-2CA3314F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4CC43-42B4-4C15-971C-0860E259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82DD9-D0F8-449F-8225-B37FCCE2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E89D-4D79-40A9-87D5-A5CD5E7CC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8E71-95E1-46DB-9CCE-CD9A5F4E587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50D7-D502-4021-B854-5E432232C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772D-7590-4613-9D4F-8D3C16B36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DCCD-3A9A-4B4A-98D9-25531402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D5BBE-DC1C-4FA8-9BA3-E34989D977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9BA362-86D2-4CAB-978A-2982BF6CFBCC}"/>
              </a:ext>
            </a:extLst>
          </p:cNvPr>
          <p:cNvSpPr/>
          <p:nvPr/>
        </p:nvSpPr>
        <p:spPr>
          <a:xfrm>
            <a:off x="721806" y="1178463"/>
            <a:ext cx="1163872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Dane Crisis Provider Network Fireside chat </a:t>
            </a:r>
          </a:p>
          <a:p>
            <a:r>
              <a:rPr lang="en-US" sz="4000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988, 911, Journey Crisis Line</a:t>
            </a:r>
            <a:br>
              <a:rPr lang="en-US" sz="4000" dirty="0">
                <a:ln w="28575">
                  <a:noFill/>
                </a:ln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4000" dirty="0">
              <a:ln w="28575">
                <a:noFill/>
              </a:ln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4000" dirty="0">
              <a:ln w="28575">
                <a:noFill/>
              </a:ln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4000" dirty="0">
              <a:ln w="28575">
                <a:noFill/>
              </a:ln>
              <a:solidFill>
                <a:schemeClr val="accent1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000" b="1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Date: </a:t>
            </a:r>
            <a:r>
              <a:rPr lang="en-US" sz="20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17, 2025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Topic: </a:t>
            </a:r>
            <a:r>
              <a:rPr lang="en-US" sz="20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to Call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Presenters: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Chris Chun-Seely, Theresa Bednarek, Shelly Missel,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n w="28575">
                  <a:noFill/>
                </a:ln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Peter Zallar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E1B9C-9FFE-4318-9095-4F7082EE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72" y="3429000"/>
            <a:ext cx="5156728" cy="34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/>
          <p:nvPr/>
        </p:nvSpPr>
        <p:spPr>
          <a:xfrm>
            <a:off x="450937" y="142936"/>
            <a:ext cx="775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Housekeeping reminders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A00BC-1DBA-43BC-8377-877936A61EDB}"/>
              </a:ext>
            </a:extLst>
          </p:cNvPr>
          <p:cNvSpPr/>
          <p:nvPr/>
        </p:nvSpPr>
        <p:spPr>
          <a:xfrm>
            <a:off x="1014887" y="1393735"/>
            <a:ext cx="8447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All Webinars are recorded and saved to the DCPN webpage for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Encourage you to have your video on if you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There will be time for questions- please ensure that you are maintaining client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8265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/>
          <p:nvPr/>
        </p:nvSpPr>
        <p:spPr>
          <a:xfrm>
            <a:off x="450937" y="142936"/>
            <a:ext cx="775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DCPN  December 2025 webinar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A00BC-1DBA-43BC-8377-877936A61EDB}"/>
              </a:ext>
            </a:extLst>
          </p:cNvPr>
          <p:cNvSpPr/>
          <p:nvPr/>
        </p:nvSpPr>
        <p:spPr>
          <a:xfrm>
            <a:off x="1014887" y="1393735"/>
            <a:ext cx="94208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 the end of this webinar, we hope that participants will understand…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best line to call during a crisis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What to expect when calling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Potential outcomes of the call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How the lines may work together to resolve a crisis</a:t>
            </a: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5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/>
          <p:nvPr/>
        </p:nvSpPr>
        <p:spPr>
          <a:xfrm>
            <a:off x="450938" y="469507"/>
            <a:ext cx="666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988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E46C8-35DC-401E-81E6-07129C9F9485}"/>
              </a:ext>
            </a:extLst>
          </p:cNvPr>
          <p:cNvSpPr txBox="1"/>
          <p:nvPr/>
        </p:nvSpPr>
        <p:spPr>
          <a:xfrm>
            <a:off x="1177149" y="1541634"/>
            <a:ext cx="5773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6,500-7,000 calls per month on average</a:t>
            </a:r>
          </a:p>
          <a:p>
            <a:r>
              <a:rPr lang="en-US" dirty="0"/>
              <a:t>2,200-2,500 texts/chats per month on average</a:t>
            </a:r>
          </a:p>
          <a:p>
            <a:endParaRPr lang="en-US" dirty="0"/>
          </a:p>
          <a:p>
            <a:r>
              <a:rPr lang="en-US" dirty="0"/>
              <a:t>January 1 to November 30</a:t>
            </a:r>
            <a:r>
              <a:rPr lang="en-US" baseline="30000" dirty="0"/>
              <a:t>th</a:t>
            </a:r>
            <a:r>
              <a:rPr lang="en-US" dirty="0"/>
              <a:t> numbers: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Statewid</a:t>
            </a:r>
            <a:r>
              <a:rPr lang="en-US" dirty="0">
                <a:latin typeface="Aptos"/>
                <a:ea typeface="Calibri" panose="020F0502020204030204" pitchFamily="34" charset="0"/>
              </a:rPr>
              <a:t>e 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Calls: 68,477</a:t>
            </a:r>
          </a:p>
          <a:p>
            <a:r>
              <a:rPr lang="en-US" dirty="0">
                <a:latin typeface="Aptos"/>
                <a:ea typeface="Times New Roman" panose="02020603050405020304" pitchFamily="18" charset="0"/>
              </a:rPr>
              <a:t>Dane County Calls: 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5,173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Statewide Texts/Chats: 26,672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Dane County Texts/Chats: 1,058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 Calls transferred to Local Crisis Programs: 427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 Calls transferred to Dane: 37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Outside Interventions: 541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Dane Co Outside Interventions: 29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553CF9-7021-4F1B-B82B-304726FE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36" y="534821"/>
            <a:ext cx="38481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4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/>
          <p:nvPr/>
        </p:nvSpPr>
        <p:spPr>
          <a:xfrm>
            <a:off x="450938" y="469507"/>
            <a:ext cx="666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E46C8-35DC-401E-81E6-07129C9F9485}"/>
              </a:ext>
            </a:extLst>
          </p:cNvPr>
          <p:cNvSpPr txBox="1"/>
          <p:nvPr/>
        </p:nvSpPr>
        <p:spPr>
          <a:xfrm>
            <a:off x="585580" y="1028342"/>
            <a:ext cx="4865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Total Calls in 2025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 emergency: 187,289 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avg 16,786/month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911 166,438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avg 15,130/month</a:t>
            </a:r>
          </a:p>
          <a:p>
            <a:endParaRPr lang="en-US" dirty="0"/>
          </a:p>
          <a:p>
            <a:r>
              <a:rPr lang="en-US" dirty="0"/>
              <a:t>CARES responses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3,915 in 2024</a:t>
            </a:r>
          </a:p>
          <a:p>
            <a:pPr marL="285750" indent="-285750">
              <a:buFontTx/>
              <a:buChar char="-"/>
            </a:pPr>
            <a:r>
              <a:rPr lang="en-US" dirty="0"/>
              <a:t>4,296 thru 12/4/25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3AEF3-77A0-4E0C-9361-5FFF4EB9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07" y="731117"/>
            <a:ext cx="6154913" cy="3446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11736-F7E6-4724-B35A-3A9BA28C3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765" y="4246558"/>
            <a:ext cx="2141935" cy="21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0FA862-6F74-454F-B946-28FE4751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57" y="4369905"/>
            <a:ext cx="4106829" cy="2347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3F00D-40CE-4B00-A07D-2A2A8BDEC4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41668" y="3222251"/>
            <a:ext cx="6471920" cy="313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D87E3-F132-4232-BB3A-125ABCEA13A3}"/>
              </a:ext>
            </a:extLst>
          </p:cNvPr>
          <p:cNvSpPr txBox="1"/>
          <p:nvPr/>
        </p:nvSpPr>
        <p:spPr>
          <a:xfrm>
            <a:off x="450938" y="469507"/>
            <a:ext cx="666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Journey Crisis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E46C8-35DC-401E-81E6-07129C9F9485}"/>
              </a:ext>
            </a:extLst>
          </p:cNvPr>
          <p:cNvSpPr txBox="1"/>
          <p:nvPr/>
        </p:nvSpPr>
        <p:spPr>
          <a:xfrm>
            <a:off x="450937" y="992727"/>
            <a:ext cx="5871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65, 126 calls last year</a:t>
            </a:r>
          </a:p>
          <a:p>
            <a:endParaRPr lang="en-US" dirty="0"/>
          </a:p>
          <a:p>
            <a:r>
              <a:rPr lang="en-US" dirty="0"/>
              <a:t>5,603 avg number of calls per month this year </a:t>
            </a:r>
          </a:p>
          <a:p>
            <a:endParaRPr lang="en-US" dirty="0"/>
          </a:p>
          <a:p>
            <a:r>
              <a:rPr lang="en-US" dirty="0"/>
              <a:t>Type of responses that can be dispatched: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Crisis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Crisis Stabilizers for follow up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Expected Response: 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Provide support, de-escalation, connection​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Provide guidance to family members/loved ones of someone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experiencing mental health crisis​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Collaborate with service providers, law enforcement, etc.​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Assess risk of suicide/harm to self or others​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Identify level of care needed for person in crisis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ED76D-34D3-4621-B4BA-2B9D86AC6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137" y="3848221"/>
            <a:ext cx="2847466" cy="276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92E92-6905-4FE8-99AD-D477FB597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6001"/>
            <a:ext cx="5489119" cy="3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A49FD-A2DF-4AD4-A45D-9F382A7C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0" y="0"/>
            <a:ext cx="8663305" cy="66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0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355</Words>
  <Application>Microsoft Office PowerPoint</Application>
  <PresentationFormat>Widescreen</PresentationFormat>
  <Paragraphs>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Segoe UI</vt:lpstr>
      <vt:lpstr>Segoe UI Semibold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Ecker, Jessica</dc:creator>
  <cp:lastModifiedBy>Kollenbroich, Erin</cp:lastModifiedBy>
  <cp:revision>67</cp:revision>
  <dcterms:created xsi:type="dcterms:W3CDTF">2025-06-25T19:41:40Z</dcterms:created>
  <dcterms:modified xsi:type="dcterms:W3CDTF">2026-01-05T15:54:10Z</dcterms:modified>
</cp:coreProperties>
</file>