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9" r:id="rId8"/>
    <p:sldId id="277" r:id="rId9"/>
    <p:sldId id="262" r:id="rId10"/>
    <p:sldId id="263" r:id="rId11"/>
    <p:sldId id="264" r:id="rId12"/>
    <p:sldId id="265" r:id="rId13"/>
    <p:sldId id="266" r:id="rId14"/>
    <p:sldId id="267" r:id="rId15"/>
    <p:sldId id="268" r:id="rId16"/>
    <p:sldId id="270" r:id="rId17"/>
    <p:sldId id="271" r:id="rId18"/>
    <p:sldId id="278" r:id="rId19"/>
    <p:sldId id="272" r:id="rId20"/>
    <p:sldId id="273" r:id="rId21"/>
    <p:sldId id="274"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1" autoAdjust="0"/>
    <p:restoredTop sz="94721" autoAdjust="0"/>
  </p:normalViewPr>
  <p:slideViewPr>
    <p:cSldViewPr>
      <p:cViewPr varScale="1">
        <p:scale>
          <a:sx n="69" d="100"/>
          <a:sy n="69" d="100"/>
        </p:scale>
        <p:origin x="-115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4A6296-F9D4-4BD8-A163-FACDEBFC91AD}"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BA4B3-2714-4DE0-9B59-84E8AA1613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4A6296-F9D4-4BD8-A163-FACDEBFC91AD}"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BA4B3-2714-4DE0-9B59-84E8AA1613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A4A6296-F9D4-4BD8-A163-FACDEBFC91AD}"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BA4B3-2714-4DE0-9B59-84E8AA161340}"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4A6296-F9D4-4BD8-A163-FACDEBFC91AD}"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BA4B3-2714-4DE0-9B59-84E8AA161340}"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4A6296-F9D4-4BD8-A163-FACDEBFC91AD}"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BA4B3-2714-4DE0-9B59-84E8AA1613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A4A6296-F9D4-4BD8-A163-FACDEBFC91AD}"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BA4B3-2714-4DE0-9B59-84E8AA161340}"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4A6296-F9D4-4BD8-A163-FACDEBFC91AD}" type="datetimeFigureOut">
              <a:rPr lang="en-US" smtClean="0"/>
              <a:t>9/2/2015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4BA4B3-2714-4DE0-9B59-84E8AA1613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4A6296-F9D4-4BD8-A163-FACDEBFC91AD}" type="datetimeFigureOut">
              <a:rPr lang="en-US" smtClean="0"/>
              <a:t>9/2/2015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4BA4B3-2714-4DE0-9B59-84E8AA1613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A4A6296-F9D4-4BD8-A163-FACDEBFC91AD}" type="datetimeFigureOut">
              <a:rPr lang="en-US" smtClean="0"/>
              <a:t>9/2/2015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4BA4B3-2714-4DE0-9B59-84E8AA1613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A4A6296-F9D4-4BD8-A163-FACDEBFC91AD}"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BA4B3-2714-4DE0-9B59-84E8AA161340}"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4A6296-F9D4-4BD8-A163-FACDEBFC91AD}"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BA4B3-2714-4DE0-9B59-84E8AA161340}"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A4A6296-F9D4-4BD8-A163-FACDEBFC91AD}" type="datetimeFigureOut">
              <a:rPr lang="en-US" smtClean="0"/>
              <a:t>9/2/2015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E4BA4B3-2714-4DE0-9B59-84E8AA161340}"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docs.legis.wisconsin.gov/statutes/statutes/938.pdf" TargetMode="External"/><Relationship Id="rId2" Type="http://schemas.openxmlformats.org/officeDocument/2006/relationships/hyperlink" Target="https://docs.legis.wisconsin.gov/statutes/statutes/48.pdf" TargetMode="External"/><Relationship Id="rId1" Type="http://schemas.openxmlformats.org/officeDocument/2006/relationships/slideLayout" Target="../slideLayouts/slideLayout2.xml"/><Relationship Id="rId5" Type="http://schemas.openxmlformats.org/officeDocument/2006/relationships/hyperlink" Target="https://www.countyofdane.com/juvenilecourt/" TargetMode="External"/><Relationship Id="rId4" Type="http://schemas.openxmlformats.org/officeDocument/2006/relationships/hyperlink" Target="https://danecountyhumanservice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Dane County </a:t>
            </a:r>
            <a:br>
              <a:rPr lang="en-US" dirty="0" smtClean="0"/>
            </a:br>
            <a:r>
              <a:rPr lang="en-US" dirty="0" smtClean="0"/>
              <a:t>Comprehensive Community Services </a:t>
            </a:r>
            <a:endParaRPr lang="en-US" dirty="0"/>
          </a:p>
        </p:txBody>
      </p:sp>
      <p:sp>
        <p:nvSpPr>
          <p:cNvPr id="3" name="Subtitle 2"/>
          <p:cNvSpPr>
            <a:spLocks noGrp="1"/>
          </p:cNvSpPr>
          <p:nvPr>
            <p:ph type="subTitle" idx="1"/>
          </p:nvPr>
        </p:nvSpPr>
        <p:spPr/>
        <p:txBody>
          <a:bodyPr/>
          <a:lstStyle/>
          <a:p>
            <a:r>
              <a:rPr lang="en-US" dirty="0" smtClean="0"/>
              <a:t>Child Welfare and Juvenile Justice Statute Training</a:t>
            </a:r>
          </a:p>
          <a:p>
            <a:r>
              <a:rPr lang="en-US" dirty="0" smtClean="0"/>
              <a:t>Review of Wisconsin Statutes Chapters 48 and 938</a:t>
            </a:r>
            <a:endParaRPr lang="en-US" dirty="0"/>
          </a:p>
        </p:txBody>
      </p:sp>
    </p:spTree>
    <p:extLst>
      <p:ext uri="{BB962C8B-B14F-4D97-AF65-F5344CB8AC3E}">
        <p14:creationId xmlns:p14="http://schemas.microsoft.com/office/powerpoint/2010/main" val="2977223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CPS staff and supervisors determine if the report is screened in or screened out for further assessment or services.  Response times for screened in reports vary from same day to five business days.  These response times are dictated by Wisconsin standards.  </a:t>
            </a:r>
          </a:p>
          <a:p>
            <a:r>
              <a:rPr lang="en-US" dirty="0" smtClean="0"/>
              <a:t>Some cases are opened for ongoing services (after a 60 assessment period and a court hearing).  In most of these instances the children are placed with relatives or other caregivers outside the family home.</a:t>
            </a:r>
          </a:p>
          <a:p>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What takes place </a:t>
            </a:r>
            <a:r>
              <a:rPr lang="en-US" smtClean="0"/>
              <a:t>after making </a:t>
            </a:r>
            <a:br>
              <a:rPr lang="en-US" smtClean="0"/>
            </a:br>
            <a:r>
              <a:rPr lang="en-US" smtClean="0"/>
              <a:t>a CPS  </a:t>
            </a:r>
            <a:r>
              <a:rPr lang="en-US" dirty="0" smtClean="0"/>
              <a:t>report?</a:t>
            </a:r>
            <a:endParaRPr lang="en-US" dirty="0"/>
          </a:p>
        </p:txBody>
      </p:sp>
    </p:spTree>
    <p:extLst>
      <p:ext uri="{BB962C8B-B14F-4D97-AF65-F5344CB8AC3E}">
        <p14:creationId xmlns:p14="http://schemas.microsoft.com/office/powerpoint/2010/main" val="258799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Services vary based on the needs of each family but may include the following:</a:t>
            </a:r>
          </a:p>
          <a:p>
            <a:pPr marL="0" indent="0">
              <a:buNone/>
            </a:pPr>
            <a:endParaRPr lang="en-US" dirty="0"/>
          </a:p>
          <a:p>
            <a:r>
              <a:rPr lang="en-US" dirty="0" smtClean="0"/>
              <a:t>Parenting Assistance and Education</a:t>
            </a:r>
          </a:p>
          <a:p>
            <a:r>
              <a:rPr lang="en-US" dirty="0" smtClean="0"/>
              <a:t>Mental Health or AODA treatment</a:t>
            </a:r>
          </a:p>
          <a:p>
            <a:r>
              <a:rPr lang="en-US" dirty="0" smtClean="0"/>
              <a:t>Case Management</a:t>
            </a:r>
          </a:p>
          <a:p>
            <a:r>
              <a:rPr lang="en-US" dirty="0" smtClean="0"/>
              <a:t>Referral and linkage to housing and employment services</a:t>
            </a:r>
            <a:endParaRPr lang="en-US" dirty="0"/>
          </a:p>
        </p:txBody>
      </p:sp>
      <p:sp>
        <p:nvSpPr>
          <p:cNvPr id="3" name="Title 2"/>
          <p:cNvSpPr>
            <a:spLocks noGrp="1"/>
          </p:cNvSpPr>
          <p:nvPr>
            <p:ph type="title"/>
          </p:nvPr>
        </p:nvSpPr>
        <p:spPr/>
        <p:txBody>
          <a:bodyPr>
            <a:normAutofit/>
          </a:bodyPr>
          <a:lstStyle/>
          <a:p>
            <a:r>
              <a:rPr lang="en-US" dirty="0" smtClean="0"/>
              <a:t>What services can be expected?</a:t>
            </a:r>
            <a:endParaRPr lang="en-US" dirty="0"/>
          </a:p>
        </p:txBody>
      </p:sp>
    </p:spTree>
    <p:extLst>
      <p:ext uri="{BB962C8B-B14F-4D97-AF65-F5344CB8AC3E}">
        <p14:creationId xmlns:p14="http://schemas.microsoft.com/office/powerpoint/2010/main" val="1753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YES!  However the types of services offered are limited by what the </a:t>
            </a:r>
            <a:r>
              <a:rPr lang="en-US" dirty="0" err="1" smtClean="0"/>
              <a:t>Ch</a:t>
            </a:r>
            <a:r>
              <a:rPr lang="en-US" dirty="0" smtClean="0"/>
              <a:t> 48 statutes allow CPS to provide.  Those looking for services and referrals are often sent to other agencies or our Joining Forces for Families Offices.  Some families who are requesting out of home placement due to their child’s needs may choose to pursue a court petition for placement and are advised about and assisted in this process as indicated.</a:t>
            </a:r>
            <a:endParaRPr lang="en-US" dirty="0"/>
          </a:p>
        </p:txBody>
      </p:sp>
      <p:sp>
        <p:nvSpPr>
          <p:cNvPr id="3" name="Title 2"/>
          <p:cNvSpPr>
            <a:spLocks noGrp="1"/>
          </p:cNvSpPr>
          <p:nvPr>
            <p:ph type="title"/>
          </p:nvPr>
        </p:nvSpPr>
        <p:spPr/>
        <p:txBody>
          <a:bodyPr>
            <a:normAutofit fontScale="90000"/>
          </a:bodyPr>
          <a:lstStyle/>
          <a:p>
            <a:r>
              <a:rPr lang="en-US" dirty="0" smtClean="0"/>
              <a:t>Can people call CPS for help and services?</a:t>
            </a:r>
            <a:endParaRPr lang="en-US" dirty="0"/>
          </a:p>
        </p:txBody>
      </p:sp>
    </p:spTree>
    <p:extLst>
      <p:ext uri="{BB962C8B-B14F-4D97-AF65-F5344CB8AC3E}">
        <p14:creationId xmlns:p14="http://schemas.microsoft.com/office/powerpoint/2010/main" val="1463364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A Sub(4) petition is filed when a family feels they can not provide needed care for their child based on the child’s extraordinary needs and they are requesting a specialized out of home placement (usually a residential care center placement).  This petition can be filed by the family or by DCDHS with cooperation of the family.  Families in these circumstances are still subject to the orders of the Juvenile Court and fee assessments for the out of home placement.</a:t>
            </a:r>
            <a:endParaRPr lang="en-US" dirty="0"/>
          </a:p>
        </p:txBody>
      </p:sp>
      <p:sp>
        <p:nvSpPr>
          <p:cNvPr id="3" name="Title 2"/>
          <p:cNvSpPr>
            <a:spLocks noGrp="1"/>
          </p:cNvSpPr>
          <p:nvPr>
            <p:ph type="title"/>
          </p:nvPr>
        </p:nvSpPr>
        <p:spPr/>
        <p:txBody>
          <a:bodyPr>
            <a:normAutofit fontScale="90000"/>
          </a:bodyPr>
          <a:lstStyle/>
          <a:p>
            <a:r>
              <a:rPr lang="en-US" dirty="0" smtClean="0"/>
              <a:t>What is a Sub (4) Petition </a:t>
            </a:r>
            <a:br>
              <a:rPr lang="en-US" dirty="0" smtClean="0"/>
            </a:br>
            <a:r>
              <a:rPr lang="en-US" dirty="0" smtClean="0"/>
              <a:t>within </a:t>
            </a:r>
            <a:r>
              <a:rPr lang="en-US" dirty="0" err="1" smtClean="0"/>
              <a:t>Ch</a:t>
            </a:r>
            <a:r>
              <a:rPr lang="en-US" dirty="0" smtClean="0"/>
              <a:t> 48?</a:t>
            </a:r>
            <a:endParaRPr lang="en-US" dirty="0"/>
          </a:p>
        </p:txBody>
      </p:sp>
    </p:spTree>
    <p:extLst>
      <p:ext uri="{BB962C8B-B14F-4D97-AF65-F5344CB8AC3E}">
        <p14:creationId xmlns:p14="http://schemas.microsoft.com/office/powerpoint/2010/main" val="3357869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To protect Wisconsin citizens from juvenile crime</a:t>
            </a:r>
          </a:p>
          <a:p>
            <a:r>
              <a:rPr lang="en-US" dirty="0" smtClean="0"/>
              <a:t>To provide accountability for individual juveniles</a:t>
            </a:r>
          </a:p>
          <a:p>
            <a:r>
              <a:rPr lang="en-US" dirty="0" smtClean="0"/>
              <a:t>To provide individualized assessment for juveniles in order to build competencies in youth and avoid further delinquent activities</a:t>
            </a:r>
          </a:p>
          <a:p>
            <a:r>
              <a:rPr lang="en-US" dirty="0" smtClean="0"/>
              <a:t>To provide due process for juveniles within a court system designed to meet their needs</a:t>
            </a:r>
          </a:p>
          <a:p>
            <a:r>
              <a:rPr lang="en-US" dirty="0" smtClean="0"/>
              <a:t>To respond to juveniles needs for care and treatment, to act in the youth’s best interest and prevent further delinquent acts.</a:t>
            </a:r>
            <a:endParaRPr lang="en-US" dirty="0"/>
          </a:p>
        </p:txBody>
      </p:sp>
      <p:sp>
        <p:nvSpPr>
          <p:cNvPr id="3" name="Title 2"/>
          <p:cNvSpPr>
            <a:spLocks noGrp="1"/>
          </p:cNvSpPr>
          <p:nvPr>
            <p:ph type="title"/>
          </p:nvPr>
        </p:nvSpPr>
        <p:spPr/>
        <p:txBody>
          <a:bodyPr>
            <a:normAutofit fontScale="90000"/>
          </a:bodyPr>
          <a:lstStyle/>
          <a:p>
            <a:r>
              <a:rPr lang="en-US" dirty="0" smtClean="0"/>
              <a:t>Wisconsin Chapter 938 Scope</a:t>
            </a:r>
            <a:br>
              <a:rPr lang="en-US" dirty="0" smtClean="0"/>
            </a:br>
            <a:r>
              <a:rPr lang="en-US" dirty="0" smtClean="0"/>
              <a:t>Juvenile Justice Code</a:t>
            </a:r>
            <a:endParaRPr lang="en-US" dirty="0"/>
          </a:p>
        </p:txBody>
      </p:sp>
    </p:spTree>
    <p:extLst>
      <p:ext uri="{BB962C8B-B14F-4D97-AF65-F5344CB8AC3E}">
        <p14:creationId xmlns:p14="http://schemas.microsoft.com/office/powerpoint/2010/main" val="3978042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Youth are referred to the  Juvenile Justice from local law enforcement agencies.  Not all youth who are referred result in Juvenile Court involvement.  Some youth are deferred and offered informal services by Dane County Human Services and some are screened out (owing primarily to legal procedural mandates).  Youth who do complete the Juvenile Court Process are “Adjudicated Delinquent” rather than receiving a “Guilty Finding” as is the case in adult criminal court.</a:t>
            </a:r>
            <a:endParaRPr lang="en-US" dirty="0"/>
          </a:p>
        </p:txBody>
      </p:sp>
      <p:sp>
        <p:nvSpPr>
          <p:cNvPr id="3" name="Title 2"/>
          <p:cNvSpPr>
            <a:spLocks noGrp="1"/>
          </p:cNvSpPr>
          <p:nvPr>
            <p:ph type="title"/>
          </p:nvPr>
        </p:nvSpPr>
        <p:spPr/>
        <p:txBody>
          <a:bodyPr>
            <a:normAutofit fontScale="90000"/>
          </a:bodyPr>
          <a:lstStyle/>
          <a:p>
            <a:r>
              <a:rPr lang="en-US" dirty="0" smtClean="0"/>
              <a:t>How do youth enter the Juvenile Justice System?</a:t>
            </a:r>
            <a:endParaRPr lang="en-US" dirty="0"/>
          </a:p>
        </p:txBody>
      </p:sp>
    </p:spTree>
    <p:extLst>
      <p:ext uri="{BB962C8B-B14F-4D97-AF65-F5344CB8AC3E}">
        <p14:creationId xmlns:p14="http://schemas.microsoft.com/office/powerpoint/2010/main" val="3198839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smtClean="0"/>
          </a:p>
          <a:p>
            <a:pPr marL="0" indent="0" algn="ctr">
              <a:buNone/>
            </a:pPr>
            <a:endParaRPr lang="en-US" dirty="0" smtClean="0"/>
          </a:p>
          <a:p>
            <a:pPr marL="0" indent="0" algn="ctr">
              <a:buNone/>
            </a:pPr>
            <a:r>
              <a:rPr lang="en-US" dirty="0" smtClean="0"/>
              <a:t>Children Ages 10-17 can be subject to </a:t>
            </a:r>
          </a:p>
          <a:p>
            <a:pPr marL="0" indent="0" algn="ctr">
              <a:buNone/>
            </a:pPr>
            <a:r>
              <a:rPr lang="en-US" dirty="0" smtClean="0"/>
              <a:t>Juvenile Court Charges under Chapter 938</a:t>
            </a:r>
            <a:endParaRPr lang="en-US" dirty="0"/>
          </a:p>
        </p:txBody>
      </p:sp>
      <p:sp>
        <p:nvSpPr>
          <p:cNvPr id="3" name="Title 2"/>
          <p:cNvSpPr>
            <a:spLocks noGrp="1"/>
          </p:cNvSpPr>
          <p:nvPr>
            <p:ph type="title"/>
          </p:nvPr>
        </p:nvSpPr>
        <p:spPr/>
        <p:txBody>
          <a:bodyPr>
            <a:normAutofit fontScale="90000"/>
          </a:bodyPr>
          <a:lstStyle/>
          <a:p>
            <a:r>
              <a:rPr lang="en-US" dirty="0" smtClean="0"/>
              <a:t>What ages are youth subject to Juvenile Justice Court Orders?</a:t>
            </a:r>
            <a:endParaRPr lang="en-US" dirty="0"/>
          </a:p>
        </p:txBody>
      </p:sp>
    </p:spTree>
    <p:extLst>
      <p:ext uri="{BB962C8B-B14F-4D97-AF65-F5344CB8AC3E}">
        <p14:creationId xmlns:p14="http://schemas.microsoft.com/office/powerpoint/2010/main" val="1050220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2800" dirty="0" smtClean="0"/>
              <a:t>NO Municipal </a:t>
            </a:r>
            <a:r>
              <a:rPr lang="en-US" sz="2800" dirty="0"/>
              <a:t>C</a:t>
            </a:r>
            <a:r>
              <a:rPr lang="en-US" sz="2800" dirty="0" smtClean="0"/>
              <a:t>ourts are </a:t>
            </a:r>
          </a:p>
          <a:p>
            <a:pPr marL="0" indent="0" algn="ctr">
              <a:buNone/>
            </a:pPr>
            <a:r>
              <a:rPr lang="en-US" sz="2800" dirty="0" smtClean="0"/>
              <a:t>NOT part of Juvenile Court.  </a:t>
            </a:r>
          </a:p>
          <a:p>
            <a:pPr marL="0" indent="0">
              <a:buNone/>
            </a:pPr>
            <a:endParaRPr lang="en-US" sz="2800" dirty="0"/>
          </a:p>
          <a:p>
            <a:pPr marL="0" indent="0">
              <a:buNone/>
            </a:pPr>
            <a:r>
              <a:rPr lang="en-US" dirty="0" smtClean="0"/>
              <a:t>Municipal courts issue tickets and fines to youth and are separate from Juvenile Court.  It is however possible for a youth to be involved in Municipal Court and Juvenile Court at the same time.</a:t>
            </a:r>
            <a:endParaRPr lang="en-US" dirty="0"/>
          </a:p>
        </p:txBody>
      </p:sp>
      <p:sp>
        <p:nvSpPr>
          <p:cNvPr id="3" name="Title 2"/>
          <p:cNvSpPr>
            <a:spLocks noGrp="1"/>
          </p:cNvSpPr>
          <p:nvPr>
            <p:ph type="title"/>
          </p:nvPr>
        </p:nvSpPr>
        <p:spPr/>
        <p:txBody>
          <a:bodyPr>
            <a:normAutofit fontScale="90000"/>
          </a:bodyPr>
          <a:lstStyle/>
          <a:p>
            <a:r>
              <a:rPr lang="en-US" dirty="0" smtClean="0"/>
              <a:t>Are municipal courts part of the Juvenile Court?</a:t>
            </a:r>
            <a:endParaRPr lang="en-US" dirty="0"/>
          </a:p>
        </p:txBody>
      </p:sp>
    </p:spTree>
    <p:extLst>
      <p:ext uri="{BB962C8B-B14F-4D97-AF65-F5344CB8AC3E}">
        <p14:creationId xmlns:p14="http://schemas.microsoft.com/office/powerpoint/2010/main" val="3740788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2800" dirty="0" smtClean="0"/>
              <a:t>JIPS stands for </a:t>
            </a:r>
          </a:p>
          <a:p>
            <a:pPr marL="0" indent="0" algn="ctr">
              <a:buNone/>
            </a:pPr>
            <a:r>
              <a:rPr lang="en-US" sz="2800" b="1" dirty="0" smtClean="0"/>
              <a:t>Juvenile in Need of Protection or Services. </a:t>
            </a:r>
            <a:r>
              <a:rPr lang="en-US" sz="2800" dirty="0" smtClean="0"/>
              <a:t> </a:t>
            </a:r>
          </a:p>
          <a:p>
            <a:pPr marL="0" indent="0">
              <a:buNone/>
            </a:pPr>
            <a:endParaRPr lang="en-US" dirty="0"/>
          </a:p>
          <a:p>
            <a:pPr marL="0" indent="0">
              <a:buNone/>
            </a:pPr>
            <a:r>
              <a:rPr lang="en-US" dirty="0" smtClean="0"/>
              <a:t>Youth age 10 who commit a delinquent act can be found JIPS or families who petition for services or out of home placement for older youth may file under a JIPS petition rather than a CPS (CHIPS) petition.  </a:t>
            </a:r>
            <a:endParaRPr lang="en-US" dirty="0"/>
          </a:p>
        </p:txBody>
      </p:sp>
      <p:sp>
        <p:nvSpPr>
          <p:cNvPr id="3" name="Title 2"/>
          <p:cNvSpPr>
            <a:spLocks noGrp="1"/>
          </p:cNvSpPr>
          <p:nvPr>
            <p:ph type="title"/>
          </p:nvPr>
        </p:nvSpPr>
        <p:spPr/>
        <p:txBody>
          <a:bodyPr/>
          <a:lstStyle/>
          <a:p>
            <a:r>
              <a:rPr lang="en-US" dirty="0" smtClean="0"/>
              <a:t>What is JIPS?</a:t>
            </a:r>
            <a:endParaRPr lang="en-US" dirty="0"/>
          </a:p>
        </p:txBody>
      </p:sp>
    </p:spTree>
    <p:extLst>
      <p:ext uri="{BB962C8B-B14F-4D97-AF65-F5344CB8AC3E}">
        <p14:creationId xmlns:p14="http://schemas.microsoft.com/office/powerpoint/2010/main" val="264975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dirty="0" smtClean="0"/>
              <a:t>Each youth has a unique set of expectations placed on him/her based on their offenses but generally most Juvenile Court Orders include the following sorts of provisions:</a:t>
            </a:r>
          </a:p>
          <a:p>
            <a:r>
              <a:rPr lang="en-US" dirty="0" smtClean="0"/>
              <a:t>Cooperation with Dane County Juvenile Justice Social Worker and Supervision</a:t>
            </a:r>
          </a:p>
          <a:p>
            <a:r>
              <a:rPr lang="en-US" dirty="0" smtClean="0"/>
              <a:t>Some sort of Restorative Justice Practice (community gift, restitution, etc.)</a:t>
            </a:r>
          </a:p>
          <a:p>
            <a:r>
              <a:rPr lang="en-US" dirty="0" smtClean="0"/>
              <a:t>Completion of education or treatment related to the offense</a:t>
            </a:r>
          </a:p>
          <a:p>
            <a:r>
              <a:rPr lang="en-US" dirty="0" smtClean="0"/>
              <a:t>No further law violations</a:t>
            </a:r>
          </a:p>
          <a:p>
            <a:r>
              <a:rPr lang="en-US" dirty="0" smtClean="0"/>
              <a:t>Regular School Attendance </a:t>
            </a:r>
            <a:endParaRPr lang="en-US" dirty="0"/>
          </a:p>
        </p:txBody>
      </p:sp>
      <p:sp>
        <p:nvSpPr>
          <p:cNvPr id="3" name="Title 2"/>
          <p:cNvSpPr>
            <a:spLocks noGrp="1"/>
          </p:cNvSpPr>
          <p:nvPr>
            <p:ph type="title"/>
          </p:nvPr>
        </p:nvSpPr>
        <p:spPr/>
        <p:txBody>
          <a:bodyPr>
            <a:normAutofit fontScale="90000"/>
          </a:bodyPr>
          <a:lstStyle/>
          <a:p>
            <a:r>
              <a:rPr lang="en-US" dirty="0" smtClean="0"/>
              <a:t>Expectations for Youth under Juvenile Justice Orders</a:t>
            </a:r>
            <a:endParaRPr lang="en-US" dirty="0"/>
          </a:p>
        </p:txBody>
      </p:sp>
    </p:spTree>
    <p:extLst>
      <p:ext uri="{BB962C8B-B14F-4D97-AF65-F5344CB8AC3E}">
        <p14:creationId xmlns:p14="http://schemas.microsoft.com/office/powerpoint/2010/main" val="899604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2800" dirty="0" smtClean="0"/>
              <a:t>Paramount Goals of Chapter 48</a:t>
            </a:r>
          </a:p>
          <a:p>
            <a:pPr marL="0" indent="0" algn="ctr">
              <a:buNone/>
            </a:pPr>
            <a:endParaRPr lang="en-US" dirty="0"/>
          </a:p>
          <a:p>
            <a:pPr>
              <a:buFont typeface="Wingdings" panose="05000000000000000000" pitchFamily="2" charset="2"/>
              <a:buChar char="Ø"/>
            </a:pPr>
            <a:r>
              <a:rPr lang="en-US" dirty="0" smtClean="0"/>
              <a:t>Protect Children and Youth</a:t>
            </a:r>
          </a:p>
          <a:p>
            <a:pPr>
              <a:buFont typeface="Wingdings" panose="05000000000000000000" pitchFamily="2" charset="2"/>
              <a:buChar char="Ø"/>
            </a:pPr>
            <a:r>
              <a:rPr lang="en-US" dirty="0" smtClean="0"/>
              <a:t>Preserve the unity of the family as much as possible by strengthening family life  and changing life circumstances to ensure child safety.</a:t>
            </a:r>
            <a:endParaRPr lang="en-US" dirty="0"/>
          </a:p>
        </p:txBody>
      </p:sp>
      <p:sp>
        <p:nvSpPr>
          <p:cNvPr id="3" name="Title 2"/>
          <p:cNvSpPr>
            <a:spLocks noGrp="1"/>
          </p:cNvSpPr>
          <p:nvPr>
            <p:ph type="title"/>
          </p:nvPr>
        </p:nvSpPr>
        <p:spPr/>
        <p:txBody>
          <a:bodyPr>
            <a:normAutofit fontScale="90000"/>
          </a:bodyPr>
          <a:lstStyle/>
          <a:p>
            <a:r>
              <a:rPr lang="en-US" dirty="0" smtClean="0"/>
              <a:t>Wisconsin Chapter 48</a:t>
            </a:r>
            <a:br>
              <a:rPr lang="en-US" dirty="0" smtClean="0"/>
            </a:br>
            <a:r>
              <a:rPr lang="en-US" dirty="0" smtClean="0"/>
              <a:t>The Children’s Code - Overview</a:t>
            </a:r>
            <a:endParaRPr lang="en-US" dirty="0"/>
          </a:p>
        </p:txBody>
      </p:sp>
    </p:spTree>
    <p:extLst>
      <p:ext uri="{BB962C8B-B14F-4D97-AF65-F5344CB8AC3E}">
        <p14:creationId xmlns:p14="http://schemas.microsoft.com/office/powerpoint/2010/main" val="4253672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sz="2000" dirty="0" smtClean="0"/>
              <a:t>Youth involved in Juvenile Justice have court requirements that are unique to their circumstance and the crime for which they have been adjudicated but some of the more commonly used services include</a:t>
            </a:r>
            <a:r>
              <a:rPr lang="en-US" dirty="0" smtClean="0"/>
              <a:t>:</a:t>
            </a:r>
          </a:p>
          <a:p>
            <a:pPr>
              <a:buFont typeface="Wingdings" panose="05000000000000000000" pitchFamily="2" charset="2"/>
              <a:buChar char="§"/>
            </a:pPr>
            <a:r>
              <a:rPr lang="en-US" sz="2000" dirty="0" smtClean="0"/>
              <a:t>Supervision Services</a:t>
            </a:r>
          </a:p>
          <a:p>
            <a:pPr>
              <a:buFont typeface="Wingdings" panose="05000000000000000000" pitchFamily="2" charset="2"/>
              <a:buChar char="§"/>
            </a:pPr>
            <a:r>
              <a:rPr lang="en-US" sz="2000" dirty="0" smtClean="0"/>
              <a:t>Groups that include a community gift and education</a:t>
            </a:r>
          </a:p>
          <a:p>
            <a:pPr>
              <a:buFont typeface="Wingdings" panose="05000000000000000000" pitchFamily="2" charset="2"/>
              <a:buChar char="§"/>
            </a:pPr>
            <a:r>
              <a:rPr lang="en-US" sz="2000" dirty="0" smtClean="0"/>
              <a:t>Apology letters</a:t>
            </a:r>
          </a:p>
          <a:p>
            <a:pPr>
              <a:buFont typeface="Wingdings" panose="05000000000000000000" pitchFamily="2" charset="2"/>
              <a:buChar char="§"/>
            </a:pPr>
            <a:r>
              <a:rPr lang="en-US" sz="2000" dirty="0" smtClean="0"/>
              <a:t>Family Therapy and other related treatment services</a:t>
            </a:r>
          </a:p>
          <a:p>
            <a:pPr>
              <a:buFont typeface="Wingdings" panose="05000000000000000000" pitchFamily="2" charset="2"/>
              <a:buChar char="§"/>
            </a:pPr>
            <a:r>
              <a:rPr lang="en-US" sz="2000" dirty="0" smtClean="0"/>
              <a:t>Weekend Reporting/Home Detention</a:t>
            </a:r>
          </a:p>
          <a:p>
            <a:pPr>
              <a:buFont typeface="Wingdings" panose="05000000000000000000" pitchFamily="2" charset="2"/>
              <a:buChar char="§"/>
            </a:pPr>
            <a:r>
              <a:rPr lang="en-US" sz="2000" dirty="0" smtClean="0"/>
              <a:t>Occasional short sanction days to Dane County Shelter or Detention</a:t>
            </a:r>
          </a:p>
          <a:p>
            <a:pPr>
              <a:buFont typeface="Wingdings" panose="05000000000000000000" pitchFamily="2" charset="2"/>
              <a:buChar char="§"/>
            </a:pPr>
            <a:r>
              <a:rPr lang="en-US" sz="2000" dirty="0" smtClean="0"/>
              <a:t>Out of home placement (though this is less common)</a:t>
            </a:r>
            <a:endParaRPr lang="en-US" sz="2000" dirty="0"/>
          </a:p>
        </p:txBody>
      </p:sp>
      <p:sp>
        <p:nvSpPr>
          <p:cNvPr id="3" name="Title 2"/>
          <p:cNvSpPr>
            <a:spLocks noGrp="1"/>
          </p:cNvSpPr>
          <p:nvPr>
            <p:ph type="title"/>
          </p:nvPr>
        </p:nvSpPr>
        <p:spPr/>
        <p:txBody>
          <a:bodyPr>
            <a:normAutofit fontScale="90000"/>
          </a:bodyPr>
          <a:lstStyle/>
          <a:p>
            <a:r>
              <a:rPr lang="en-US" dirty="0" smtClean="0"/>
              <a:t>Types of Services for Youth Under Juvenile Justice Orders</a:t>
            </a:r>
            <a:endParaRPr lang="en-US" dirty="0"/>
          </a:p>
        </p:txBody>
      </p:sp>
    </p:spTree>
    <p:extLst>
      <p:ext uri="{BB962C8B-B14F-4D97-AF65-F5344CB8AC3E}">
        <p14:creationId xmlns:p14="http://schemas.microsoft.com/office/powerpoint/2010/main" val="2975711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2800" dirty="0" smtClean="0"/>
              <a:t>YES ABSOLUTELY!  </a:t>
            </a:r>
          </a:p>
          <a:p>
            <a:pPr marL="0" indent="0">
              <a:buNone/>
            </a:pPr>
            <a:r>
              <a:rPr lang="en-US" dirty="0" smtClean="0"/>
              <a:t>Adults and children seeking CCS Services have a variety of strengths and functional challenges and may very well be involved in juvenile court services via Child Protective Services or Juvenile Justice.  Involvement in these systems is neither required nor prohibited in CCS enrollment.</a:t>
            </a:r>
            <a:endParaRPr lang="en-US" dirty="0"/>
          </a:p>
        </p:txBody>
      </p:sp>
      <p:sp>
        <p:nvSpPr>
          <p:cNvPr id="3" name="Title 2"/>
          <p:cNvSpPr>
            <a:spLocks noGrp="1"/>
          </p:cNvSpPr>
          <p:nvPr>
            <p:ph type="title"/>
          </p:nvPr>
        </p:nvSpPr>
        <p:spPr/>
        <p:txBody>
          <a:bodyPr>
            <a:normAutofit fontScale="90000"/>
          </a:bodyPr>
          <a:lstStyle/>
          <a:p>
            <a:r>
              <a:rPr lang="en-US" dirty="0" smtClean="0"/>
              <a:t> </a:t>
            </a:r>
            <a:r>
              <a:rPr lang="en-US" sz="4000" dirty="0" smtClean="0"/>
              <a:t>Can Adults and Children be Involved </a:t>
            </a:r>
            <a:r>
              <a:rPr lang="en-US" sz="4000" dirty="0"/>
              <a:t>i</a:t>
            </a:r>
            <a:r>
              <a:rPr lang="en-US" sz="4000" dirty="0" smtClean="0"/>
              <a:t>n Juvenile Court  and CCS Concurrently?</a:t>
            </a:r>
            <a:endParaRPr lang="en-US" sz="4000" dirty="0"/>
          </a:p>
        </p:txBody>
      </p:sp>
    </p:spTree>
    <p:extLst>
      <p:ext uri="{BB962C8B-B14F-4D97-AF65-F5344CB8AC3E}">
        <p14:creationId xmlns:p14="http://schemas.microsoft.com/office/powerpoint/2010/main" val="3544615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WI Statutes </a:t>
            </a:r>
            <a:r>
              <a:rPr lang="en-US" dirty="0"/>
              <a:t>Chapter 48  </a:t>
            </a:r>
            <a:r>
              <a:rPr lang="en-US" dirty="0">
                <a:hlinkClick r:id="rId2"/>
              </a:rPr>
              <a:t>https://</a:t>
            </a:r>
            <a:r>
              <a:rPr lang="en-US" dirty="0" smtClean="0">
                <a:hlinkClick r:id="rId2"/>
              </a:rPr>
              <a:t>docs.legis.wisconsin.gov/statutes/statutes/48.pdf</a:t>
            </a:r>
            <a:endParaRPr lang="en-US" dirty="0" smtClean="0"/>
          </a:p>
          <a:p>
            <a:r>
              <a:rPr lang="en-US" dirty="0" smtClean="0"/>
              <a:t>WI </a:t>
            </a:r>
            <a:r>
              <a:rPr lang="en-US" dirty="0"/>
              <a:t>Statutes Chapter 938  </a:t>
            </a:r>
            <a:r>
              <a:rPr lang="en-US" dirty="0">
                <a:hlinkClick r:id="rId3"/>
              </a:rPr>
              <a:t>http://</a:t>
            </a:r>
            <a:r>
              <a:rPr lang="en-US" dirty="0" smtClean="0">
                <a:hlinkClick r:id="rId3"/>
              </a:rPr>
              <a:t>docs.legis.wisconsin.gov/statutes/statutes/938.pdf</a:t>
            </a:r>
            <a:endParaRPr lang="en-US" dirty="0" smtClean="0"/>
          </a:p>
          <a:p>
            <a:r>
              <a:rPr lang="en-US" dirty="0" smtClean="0"/>
              <a:t>Dane County Department of Human Services – </a:t>
            </a:r>
            <a:r>
              <a:rPr lang="en-US" dirty="0"/>
              <a:t>CYF Division   </a:t>
            </a:r>
            <a:r>
              <a:rPr lang="en-US" dirty="0">
                <a:hlinkClick r:id="rId4"/>
              </a:rPr>
              <a:t>https://danecountyhumanservices.org</a:t>
            </a:r>
            <a:r>
              <a:rPr lang="en-US" dirty="0" smtClean="0">
                <a:hlinkClick r:id="rId4"/>
              </a:rPr>
              <a:t>/</a:t>
            </a:r>
            <a:endParaRPr lang="en-US" dirty="0" smtClean="0"/>
          </a:p>
          <a:p>
            <a:r>
              <a:rPr lang="en-US" dirty="0" smtClean="0"/>
              <a:t>Dane County Juvenile </a:t>
            </a:r>
            <a:r>
              <a:rPr lang="en-US" dirty="0"/>
              <a:t>Court Program  </a:t>
            </a:r>
            <a:r>
              <a:rPr lang="en-US" dirty="0">
                <a:hlinkClick r:id="rId5"/>
              </a:rPr>
              <a:t>https://www.countyofdane.com/juvenilecourt</a:t>
            </a:r>
            <a:r>
              <a:rPr lang="en-US" dirty="0" smtClean="0">
                <a:hlinkClick r:id="rId5"/>
              </a:rPr>
              <a:t>/</a:t>
            </a:r>
            <a:endParaRPr lang="en-US" dirty="0" smtClean="0"/>
          </a:p>
          <a:p>
            <a:endParaRPr lang="en-US" dirty="0" smtClean="0"/>
          </a:p>
          <a:p>
            <a:endParaRPr lang="en-US" dirty="0"/>
          </a:p>
          <a:p>
            <a:endParaRPr lang="en-US" dirty="0"/>
          </a:p>
          <a:p>
            <a:endParaRPr lang="en-US" dirty="0" smtClean="0"/>
          </a:p>
          <a:p>
            <a:pPr marL="0" indent="0">
              <a:buNone/>
            </a:pPr>
            <a:endParaRPr lang="en-US" dirty="0"/>
          </a:p>
        </p:txBody>
      </p:sp>
      <p:sp>
        <p:nvSpPr>
          <p:cNvPr id="3" name="Title 2"/>
          <p:cNvSpPr>
            <a:spLocks noGrp="1"/>
          </p:cNvSpPr>
          <p:nvPr>
            <p:ph type="title"/>
          </p:nvPr>
        </p:nvSpPr>
        <p:spPr/>
        <p:txBody>
          <a:bodyPr>
            <a:normAutofit/>
          </a:bodyPr>
          <a:lstStyle/>
          <a:p>
            <a:r>
              <a:rPr lang="en-US" dirty="0" smtClean="0"/>
              <a:t>Helpful Links</a:t>
            </a:r>
            <a:endParaRPr lang="en-US" dirty="0"/>
          </a:p>
        </p:txBody>
      </p:sp>
    </p:spTree>
    <p:extLst>
      <p:ext uri="{BB962C8B-B14F-4D97-AF65-F5344CB8AC3E}">
        <p14:creationId xmlns:p14="http://schemas.microsoft.com/office/powerpoint/2010/main" val="1006465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Creates and Grants Authority for County Administered Juvenile Courts</a:t>
            </a:r>
          </a:p>
          <a:p>
            <a:r>
              <a:rPr lang="en-US" dirty="0" smtClean="0"/>
              <a:t>Grants jurisdiction for Child Protective Services</a:t>
            </a:r>
          </a:p>
          <a:p>
            <a:r>
              <a:rPr lang="en-US" dirty="0" smtClean="0"/>
              <a:t>Creates and provides general scope for the provision of child welfare services including services and out of home placement</a:t>
            </a:r>
          </a:p>
          <a:p>
            <a:r>
              <a:rPr lang="en-US" dirty="0" err="1" smtClean="0"/>
              <a:t>Oversite</a:t>
            </a:r>
            <a:r>
              <a:rPr lang="en-US" dirty="0" smtClean="0"/>
              <a:t> of Child Care </a:t>
            </a:r>
            <a:r>
              <a:rPr lang="en-US" dirty="0" err="1" smtClean="0"/>
              <a:t>Certfication</a:t>
            </a:r>
            <a:r>
              <a:rPr lang="en-US" dirty="0" smtClean="0"/>
              <a:t> also resides in this Chapter</a:t>
            </a:r>
          </a:p>
          <a:p>
            <a:endParaRPr lang="en-US" dirty="0"/>
          </a:p>
        </p:txBody>
      </p:sp>
      <p:sp>
        <p:nvSpPr>
          <p:cNvPr id="3" name="Title 2"/>
          <p:cNvSpPr>
            <a:spLocks noGrp="1"/>
          </p:cNvSpPr>
          <p:nvPr>
            <p:ph type="title"/>
          </p:nvPr>
        </p:nvSpPr>
        <p:spPr/>
        <p:txBody>
          <a:bodyPr/>
          <a:lstStyle/>
          <a:p>
            <a:r>
              <a:rPr lang="en-US" dirty="0" smtClean="0"/>
              <a:t>Wisconsin Chapter 48 Scope</a:t>
            </a:r>
            <a:endParaRPr lang="en-US" dirty="0"/>
          </a:p>
        </p:txBody>
      </p:sp>
    </p:spTree>
    <p:extLst>
      <p:ext uri="{BB962C8B-B14F-4D97-AF65-F5344CB8AC3E}">
        <p14:creationId xmlns:p14="http://schemas.microsoft.com/office/powerpoint/2010/main" val="3325906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u="sng" dirty="0" smtClean="0"/>
              <a:t>Who are Mandated Reporters?</a:t>
            </a:r>
          </a:p>
          <a:p>
            <a:pPr>
              <a:buFont typeface="Wingdings" panose="05000000000000000000" pitchFamily="2" charset="2"/>
              <a:buChar char="Ø"/>
            </a:pPr>
            <a:r>
              <a:rPr lang="en-US" dirty="0" smtClean="0"/>
              <a:t>School Personnel and Educators</a:t>
            </a:r>
          </a:p>
          <a:p>
            <a:pPr>
              <a:buFont typeface="Wingdings" panose="05000000000000000000" pitchFamily="2" charset="2"/>
              <a:buChar char="Ø"/>
            </a:pPr>
            <a:r>
              <a:rPr lang="en-US" dirty="0" smtClean="0"/>
              <a:t>Medical  Professionals (regardless of specialty)</a:t>
            </a:r>
          </a:p>
          <a:p>
            <a:pPr>
              <a:buFont typeface="Wingdings" panose="05000000000000000000" pitchFamily="2" charset="2"/>
              <a:buChar char="Ø"/>
            </a:pPr>
            <a:r>
              <a:rPr lang="en-US" dirty="0" smtClean="0"/>
              <a:t>Mental Health Professionals and Techs</a:t>
            </a:r>
          </a:p>
          <a:p>
            <a:pPr>
              <a:buFont typeface="Wingdings" panose="05000000000000000000" pitchFamily="2" charset="2"/>
              <a:buChar char="Ø"/>
            </a:pPr>
            <a:r>
              <a:rPr lang="en-US" dirty="0" smtClean="0"/>
              <a:t>Day Care Staff/Camp Counselors</a:t>
            </a:r>
          </a:p>
          <a:p>
            <a:pPr>
              <a:buFont typeface="Wingdings" panose="05000000000000000000" pitchFamily="2" charset="2"/>
              <a:buChar char="Ø"/>
            </a:pPr>
            <a:r>
              <a:rPr lang="en-US" dirty="0" smtClean="0"/>
              <a:t>Social Workers (regardless of specialty)</a:t>
            </a:r>
          </a:p>
          <a:p>
            <a:pPr>
              <a:buFont typeface="Wingdings" panose="05000000000000000000" pitchFamily="2" charset="2"/>
              <a:buChar char="Ø"/>
            </a:pP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endParaRPr lang="en-US" dirty="0"/>
          </a:p>
        </p:txBody>
      </p:sp>
      <p:sp>
        <p:nvSpPr>
          <p:cNvPr id="3" name="Title 2"/>
          <p:cNvSpPr>
            <a:spLocks noGrp="1"/>
          </p:cNvSpPr>
          <p:nvPr>
            <p:ph type="title"/>
          </p:nvPr>
        </p:nvSpPr>
        <p:spPr/>
        <p:txBody>
          <a:bodyPr>
            <a:noAutofit/>
          </a:bodyPr>
          <a:lstStyle/>
          <a:p>
            <a:r>
              <a:rPr lang="en-US" sz="3200" dirty="0" smtClean="0"/>
              <a:t>Chapter 48  </a:t>
            </a:r>
            <a:br>
              <a:rPr lang="en-US" sz="3200" dirty="0" smtClean="0"/>
            </a:br>
            <a:r>
              <a:rPr lang="en-US" sz="3200" dirty="0" smtClean="0"/>
              <a:t> Mandated Reporting of </a:t>
            </a:r>
            <a:br>
              <a:rPr lang="en-US" sz="3200" dirty="0" smtClean="0"/>
            </a:br>
            <a:r>
              <a:rPr lang="en-US" sz="3200" dirty="0" smtClean="0"/>
              <a:t>Suspected Child Abuse</a:t>
            </a:r>
            <a:endParaRPr lang="en-US" sz="3200" dirty="0"/>
          </a:p>
        </p:txBody>
      </p:sp>
      <p:pic>
        <p:nvPicPr>
          <p:cNvPr id="1029" name="Picture 5" descr="C:\Documents and Settings\mkw3\Local Settings\Temporary Internet Files\Content.IE5\5Z72MGY8\stock-photo-colorful-child-hand-prints-in-heart-shape-14794916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4648200"/>
            <a:ext cx="1371600" cy="1432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14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dirty="0" smtClean="0"/>
              <a:t>Any suspected form of child abuse by a related caregiver needs to be reported to </a:t>
            </a:r>
          </a:p>
          <a:p>
            <a:pPr marL="0" indent="0" algn="ctr">
              <a:buNone/>
            </a:pPr>
            <a:r>
              <a:rPr lang="en-US" dirty="0" smtClean="0"/>
              <a:t>Child Protective Services:</a:t>
            </a:r>
          </a:p>
          <a:p>
            <a:pPr>
              <a:buFont typeface="Courier New" panose="02070309020205020404" pitchFamily="49" charset="0"/>
              <a:buChar char="o"/>
            </a:pPr>
            <a:r>
              <a:rPr lang="en-US" dirty="0"/>
              <a:t> </a:t>
            </a:r>
            <a:r>
              <a:rPr lang="en-US" dirty="0" smtClean="0"/>
              <a:t>Suspected Physical Abuse</a:t>
            </a:r>
          </a:p>
          <a:p>
            <a:pPr>
              <a:buFont typeface="Courier New" panose="02070309020205020404" pitchFamily="49" charset="0"/>
              <a:buChar char="o"/>
            </a:pPr>
            <a:r>
              <a:rPr lang="en-US" dirty="0" smtClean="0"/>
              <a:t>Suspected Sexual Abuse</a:t>
            </a:r>
          </a:p>
          <a:p>
            <a:pPr>
              <a:buFont typeface="Courier New" panose="02070309020205020404" pitchFamily="49" charset="0"/>
              <a:buChar char="o"/>
            </a:pPr>
            <a:r>
              <a:rPr lang="en-US" dirty="0" smtClean="0"/>
              <a:t>Suspected Neglect</a:t>
            </a:r>
          </a:p>
          <a:p>
            <a:pPr>
              <a:buFont typeface="Courier New" panose="02070309020205020404" pitchFamily="49" charset="0"/>
              <a:buChar char="o"/>
            </a:pPr>
            <a:r>
              <a:rPr lang="en-US" dirty="0" smtClean="0"/>
              <a:t>Suspected Emotional Abuse</a:t>
            </a:r>
            <a:endParaRPr lang="en-US" dirty="0"/>
          </a:p>
        </p:txBody>
      </p:sp>
      <p:sp>
        <p:nvSpPr>
          <p:cNvPr id="3" name="Title 2"/>
          <p:cNvSpPr>
            <a:spLocks noGrp="1"/>
          </p:cNvSpPr>
          <p:nvPr>
            <p:ph type="title"/>
          </p:nvPr>
        </p:nvSpPr>
        <p:spPr/>
        <p:txBody>
          <a:bodyPr>
            <a:normAutofit fontScale="90000"/>
          </a:bodyPr>
          <a:lstStyle/>
          <a:p>
            <a:r>
              <a:rPr lang="en-US" dirty="0" smtClean="0"/>
              <a:t>What to Report to Child Protection?</a:t>
            </a:r>
            <a:endParaRPr lang="en-US" dirty="0"/>
          </a:p>
        </p:txBody>
      </p:sp>
    </p:spTree>
    <p:extLst>
      <p:ext uri="{BB962C8B-B14F-4D97-AF65-F5344CB8AC3E}">
        <p14:creationId xmlns:p14="http://schemas.microsoft.com/office/powerpoint/2010/main" val="2001638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How to make a report to Child Protection in Dane County</a:t>
            </a:r>
            <a:endParaRPr lang="en-US" dirty="0"/>
          </a:p>
        </p:txBody>
      </p:sp>
      <p:sp>
        <p:nvSpPr>
          <p:cNvPr id="2" name="Content Placeholder 1"/>
          <p:cNvSpPr>
            <a:spLocks noGrp="1"/>
          </p:cNvSpPr>
          <p:nvPr>
            <p:ph sz="quarter" idx="13"/>
          </p:nvPr>
        </p:nvSpPr>
        <p:spPr/>
        <p:txBody>
          <a:bodyPr/>
          <a:lstStyle/>
          <a:p>
            <a:pPr marL="0" indent="0" algn="ctr">
              <a:buNone/>
            </a:pPr>
            <a:endParaRPr lang="en-US" b="1" dirty="0" smtClean="0"/>
          </a:p>
          <a:p>
            <a:pPr marL="0" indent="0" algn="ctr">
              <a:buNone/>
            </a:pPr>
            <a:r>
              <a:rPr lang="en-US" sz="3200" b="1" dirty="0" smtClean="0"/>
              <a:t>Monday – Friday </a:t>
            </a:r>
          </a:p>
          <a:p>
            <a:pPr marL="0" indent="0" algn="ctr">
              <a:buNone/>
            </a:pPr>
            <a:r>
              <a:rPr lang="en-US" sz="3200" b="1" dirty="0" smtClean="0"/>
              <a:t>7:45 a.m. – 4:30 p.m. </a:t>
            </a:r>
          </a:p>
          <a:p>
            <a:pPr marL="0" indent="0" algn="ctr">
              <a:buNone/>
            </a:pPr>
            <a:r>
              <a:rPr lang="en-US" sz="3200" b="1" dirty="0" smtClean="0"/>
              <a:t>Call 608-261-5437</a:t>
            </a:r>
          </a:p>
          <a:p>
            <a:pPr marL="0" indent="0">
              <a:buNone/>
            </a:pPr>
            <a:endParaRPr lang="en-US" b="1" dirty="0"/>
          </a:p>
        </p:txBody>
      </p:sp>
      <p:sp>
        <p:nvSpPr>
          <p:cNvPr id="4" name="Content Placeholder 3"/>
          <p:cNvSpPr>
            <a:spLocks noGrp="1"/>
          </p:cNvSpPr>
          <p:nvPr>
            <p:ph sz="quarter" idx="14"/>
          </p:nvPr>
        </p:nvSpPr>
        <p:spPr/>
        <p:txBody>
          <a:bodyPr>
            <a:normAutofit/>
          </a:bodyPr>
          <a:lstStyle/>
          <a:p>
            <a:pPr marL="0" indent="0" algn="ctr">
              <a:buNone/>
            </a:pPr>
            <a:endParaRPr lang="en-US" sz="3200" b="1" dirty="0" smtClean="0"/>
          </a:p>
          <a:p>
            <a:pPr marL="0" indent="0" algn="ctr">
              <a:buNone/>
            </a:pPr>
            <a:r>
              <a:rPr lang="en-US" sz="3200" b="1" dirty="0" smtClean="0"/>
              <a:t>All </a:t>
            </a:r>
            <a:r>
              <a:rPr lang="en-US" sz="3200" b="1" dirty="0"/>
              <a:t>Other Hours</a:t>
            </a:r>
          </a:p>
          <a:p>
            <a:pPr marL="0" indent="0" algn="ctr">
              <a:buNone/>
            </a:pPr>
            <a:r>
              <a:rPr lang="en-US" sz="3200" b="1" dirty="0"/>
              <a:t>Call 608-255-6067</a:t>
            </a:r>
          </a:p>
          <a:p>
            <a:pPr algn="ctr"/>
            <a:endParaRPr lang="en-US" sz="3200" dirty="0"/>
          </a:p>
        </p:txBody>
      </p:sp>
    </p:spTree>
    <p:extLst>
      <p:ext uri="{BB962C8B-B14F-4D97-AF65-F5344CB8AC3E}">
        <p14:creationId xmlns:p14="http://schemas.microsoft.com/office/powerpoint/2010/main" val="2234894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295400" y="2667000"/>
            <a:ext cx="7408333" cy="3450696"/>
          </a:xfrm>
        </p:spPr>
        <p:txBody>
          <a:bodyPr/>
          <a:lstStyle/>
          <a:p>
            <a:pPr marL="0" indent="0">
              <a:buNone/>
            </a:pPr>
            <a:r>
              <a:rPr lang="en-US" dirty="0" smtClean="0"/>
              <a:t>Children are legally defined as persons </a:t>
            </a:r>
          </a:p>
          <a:p>
            <a:pPr marL="0" indent="0">
              <a:buNone/>
            </a:pPr>
            <a:r>
              <a:rPr lang="en-US" dirty="0"/>
              <a:t>u</a:t>
            </a:r>
            <a:r>
              <a:rPr lang="en-US" dirty="0" smtClean="0"/>
              <a:t>nder the age of 18.  CPS reports can be made regarding unborn children but no actions</a:t>
            </a:r>
          </a:p>
          <a:p>
            <a:pPr marL="0" indent="0">
              <a:buNone/>
            </a:pPr>
            <a:r>
              <a:rPr lang="en-US" dirty="0"/>
              <a:t>w</a:t>
            </a:r>
            <a:r>
              <a:rPr lang="en-US" dirty="0" smtClean="0"/>
              <a:t>ill be taken by CPS until a </a:t>
            </a:r>
          </a:p>
          <a:p>
            <a:pPr marL="0" indent="0">
              <a:buNone/>
            </a:pPr>
            <a:r>
              <a:rPr lang="en-US" dirty="0" smtClean="0"/>
              <a:t> child is born.</a:t>
            </a:r>
          </a:p>
        </p:txBody>
      </p:sp>
      <p:sp>
        <p:nvSpPr>
          <p:cNvPr id="2" name="Title 1"/>
          <p:cNvSpPr>
            <a:spLocks noGrp="1"/>
          </p:cNvSpPr>
          <p:nvPr>
            <p:ph type="title"/>
          </p:nvPr>
        </p:nvSpPr>
        <p:spPr/>
        <p:txBody>
          <a:bodyPr>
            <a:normAutofit fontScale="90000"/>
          </a:bodyPr>
          <a:lstStyle/>
          <a:p>
            <a:r>
              <a:rPr lang="en-US" dirty="0" smtClean="0"/>
              <a:t>Who are considered Children for CPS Reporting Purposes?</a:t>
            </a:r>
            <a:endParaRPr lang="en-US" dirty="0"/>
          </a:p>
        </p:txBody>
      </p:sp>
      <p:pic>
        <p:nvPicPr>
          <p:cNvPr id="2051" name="Picture 3" descr="C:\Documents and Settings\mkw3\Local Settings\Temporary Internet Files\Content.IE5\UECXQ6WC\Childre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810000"/>
            <a:ext cx="3511296" cy="2185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716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lgn="ctr">
              <a:buNone/>
            </a:pPr>
            <a:endParaRPr lang="en-US" dirty="0" smtClean="0"/>
          </a:p>
          <a:p>
            <a:pPr marL="0" indent="0" algn="ctr">
              <a:buNone/>
            </a:pPr>
            <a:r>
              <a:rPr lang="en-US" dirty="0" smtClean="0"/>
              <a:t>Child Protection Services Access Social Workers will ask reporters for their name and contact information when they take a report but this information is kept confidential.  Reporter’s identifying information is not listed on the report.</a:t>
            </a:r>
            <a:endParaRPr lang="en-US" dirty="0"/>
          </a:p>
        </p:txBody>
      </p:sp>
      <p:sp>
        <p:nvSpPr>
          <p:cNvPr id="2" name="Title 1"/>
          <p:cNvSpPr>
            <a:spLocks noGrp="1"/>
          </p:cNvSpPr>
          <p:nvPr>
            <p:ph type="title"/>
          </p:nvPr>
        </p:nvSpPr>
        <p:spPr/>
        <p:txBody>
          <a:bodyPr/>
          <a:lstStyle/>
          <a:p>
            <a:r>
              <a:rPr lang="en-US" dirty="0" smtClean="0"/>
              <a:t>Are Reporters Anonymous?</a:t>
            </a:r>
            <a:endParaRPr lang="en-US" dirty="0"/>
          </a:p>
        </p:txBody>
      </p:sp>
    </p:spTree>
    <p:extLst>
      <p:ext uri="{BB962C8B-B14F-4D97-AF65-F5344CB8AC3E}">
        <p14:creationId xmlns:p14="http://schemas.microsoft.com/office/powerpoint/2010/main" val="81107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The Child Protective Services Access Worker will ask a series of questions  over the phone about the child, the caregivers and the incident(s) of concern.  Most CPS reports take about 20 -30 minutes to complete.  </a:t>
            </a:r>
            <a:endParaRPr lang="en-US" dirty="0"/>
          </a:p>
        </p:txBody>
      </p:sp>
      <p:sp>
        <p:nvSpPr>
          <p:cNvPr id="5" name="Title 4"/>
          <p:cNvSpPr>
            <a:spLocks noGrp="1"/>
          </p:cNvSpPr>
          <p:nvPr>
            <p:ph type="title"/>
          </p:nvPr>
        </p:nvSpPr>
        <p:spPr/>
        <p:txBody>
          <a:bodyPr>
            <a:normAutofit fontScale="90000"/>
          </a:bodyPr>
          <a:lstStyle/>
          <a:p>
            <a:r>
              <a:rPr lang="en-US" dirty="0" smtClean="0"/>
              <a:t>What transpires when </a:t>
            </a:r>
            <a:br>
              <a:rPr lang="en-US" dirty="0" smtClean="0"/>
            </a:br>
            <a:r>
              <a:rPr lang="en-US" dirty="0" smtClean="0"/>
              <a:t>making a report?</a:t>
            </a:r>
            <a:endParaRPr lang="en-US" dirty="0"/>
          </a:p>
        </p:txBody>
      </p:sp>
    </p:spTree>
    <p:extLst>
      <p:ext uri="{BB962C8B-B14F-4D97-AF65-F5344CB8AC3E}">
        <p14:creationId xmlns:p14="http://schemas.microsoft.com/office/powerpoint/2010/main" val="24309552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421</TotalTime>
  <Words>1189</Words>
  <Application>Microsoft Office PowerPoint</Application>
  <PresentationFormat>On-screen Show (4:3)</PresentationFormat>
  <Paragraphs>112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Waveform</vt:lpstr>
      <vt:lpstr>Dane County  Comprehensive Community Services </vt:lpstr>
      <vt:lpstr>Wisconsin Chapter 48 The Children’s Code - Overview</vt:lpstr>
      <vt:lpstr>Wisconsin Chapter 48 Scope</vt:lpstr>
      <vt:lpstr>Chapter 48    Mandated Reporting of  Suspected Child Abuse</vt:lpstr>
      <vt:lpstr>What to Report to Child Protection?</vt:lpstr>
      <vt:lpstr>How to make a report to Child Protection in Dane County</vt:lpstr>
      <vt:lpstr>Who are considered Children for CPS Reporting Purposes?</vt:lpstr>
      <vt:lpstr>Are Reporters Anonymous?</vt:lpstr>
      <vt:lpstr>What transpires when  making a report?</vt:lpstr>
      <vt:lpstr>What takes place after making  a CPS  report?</vt:lpstr>
      <vt:lpstr>What services can be expected?</vt:lpstr>
      <vt:lpstr>Can people call CPS for help and services?</vt:lpstr>
      <vt:lpstr>What is a Sub (4) Petition  within Ch 48?</vt:lpstr>
      <vt:lpstr>Wisconsin Chapter 938 Scope Juvenile Justice Code</vt:lpstr>
      <vt:lpstr>How do youth enter the Juvenile Justice System?</vt:lpstr>
      <vt:lpstr>What ages are youth subject to Juvenile Justice Court Orders?</vt:lpstr>
      <vt:lpstr>Are municipal courts part of the Juvenile Court?</vt:lpstr>
      <vt:lpstr>What is JIPS?</vt:lpstr>
      <vt:lpstr>Expectations for Youth under Juvenile Justice Orders</vt:lpstr>
      <vt:lpstr>Types of Services for Youth Under Juvenile Justice Orders</vt:lpstr>
      <vt:lpstr> Can Adults and Children be Involved in Juvenile Court  and CCS Concurrently?</vt:lpstr>
      <vt:lpstr>Helpful Links</vt:lpstr>
    </vt:vector>
  </TitlesOfParts>
  <Company>Dane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Dane County  Comprehensive Community Services</dc:title>
  <dc:creator>Wills, Marykay</dc:creator>
  <cp:lastModifiedBy>Nelson, Nick</cp:lastModifiedBy>
  <cp:revision>28</cp:revision>
  <dcterms:created xsi:type="dcterms:W3CDTF">2015-08-31T15:58:15Z</dcterms:created>
  <dcterms:modified xsi:type="dcterms:W3CDTF">2015-09-02T15:21:06Z</dcterms:modified>
</cp:coreProperties>
</file>