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4" r:id="rId3"/>
    <p:sldId id="260" r:id="rId4"/>
    <p:sldId id="288" r:id="rId5"/>
    <p:sldId id="263" r:id="rId6"/>
    <p:sldId id="265" r:id="rId7"/>
    <p:sldId id="266" r:id="rId8"/>
    <p:sldId id="267" r:id="rId9"/>
    <p:sldId id="268" r:id="rId10"/>
    <p:sldId id="269" r:id="rId11"/>
    <p:sldId id="270" r:id="rId12"/>
    <p:sldId id="271" r:id="rId13"/>
    <p:sldId id="272" r:id="rId14"/>
    <p:sldId id="273" r:id="rId15"/>
    <p:sldId id="286" r:id="rId16"/>
    <p:sldId id="275" r:id="rId17"/>
    <p:sldId id="276" r:id="rId18"/>
    <p:sldId id="277" r:id="rId19"/>
    <p:sldId id="281" r:id="rId20"/>
    <p:sldId id="278" r:id="rId21"/>
    <p:sldId id="282" r:id="rId22"/>
    <p:sldId id="283"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D5B5AF2-CC7A-42B6-A75F-4413265FFA72}">
          <p14:sldIdLst>
            <p14:sldId id="256"/>
            <p14:sldId id="284"/>
            <p14:sldId id="260"/>
            <p14:sldId id="288"/>
            <p14:sldId id="263"/>
            <p14:sldId id="265"/>
            <p14:sldId id="266"/>
            <p14:sldId id="267"/>
            <p14:sldId id="268"/>
            <p14:sldId id="269"/>
          </p14:sldIdLst>
        </p14:section>
        <p14:section name="Untitled Section" id="{5B8D5373-D827-4877-8161-60E216CBB91D}">
          <p14:sldIdLst>
            <p14:sldId id="270"/>
            <p14:sldId id="271"/>
            <p14:sldId id="272"/>
            <p14:sldId id="273"/>
            <p14:sldId id="286"/>
            <p14:sldId id="275"/>
            <p14:sldId id="276"/>
            <p14:sldId id="277"/>
            <p14:sldId id="281"/>
            <p14:sldId id="278"/>
            <p14:sldId id="282"/>
            <p14:sldId id="283"/>
            <p14:sldId id="28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93" autoAdjust="0"/>
  </p:normalViewPr>
  <p:slideViewPr>
    <p:cSldViewPr>
      <p:cViewPr varScale="1">
        <p:scale>
          <a:sx n="69" d="100"/>
          <a:sy n="69" d="100"/>
        </p:scale>
        <p:origin x="-55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B26C3C-524C-41F9-94C8-7A639C76AD97}" type="datetimeFigureOut">
              <a:rPr lang="en-US" smtClean="0"/>
              <a:t>8/31/2015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F8F786-08E5-4DFF-AAD6-A7108262652B}" type="slidenum">
              <a:rPr lang="en-US" smtClean="0"/>
              <a:t>‹#›</a:t>
            </a:fld>
            <a:endParaRPr lang="en-US" dirty="0"/>
          </a:p>
        </p:txBody>
      </p:sp>
    </p:spTree>
    <p:extLst>
      <p:ext uri="{BB962C8B-B14F-4D97-AF65-F5344CB8AC3E}">
        <p14:creationId xmlns:p14="http://schemas.microsoft.com/office/powerpoint/2010/main" val="1637287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a:t>
            </a:r>
            <a:r>
              <a:rPr lang="en-US" baseline="0" dirty="0" smtClean="0"/>
              <a:t> Module 3 of the CCS training. In this module we will cover parts of Chapter 54 and 55 of the Wisconsin Statutes. </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1</a:t>
            </a:fld>
            <a:endParaRPr lang="en-US" dirty="0"/>
          </a:p>
        </p:txBody>
      </p:sp>
    </p:spTree>
    <p:extLst>
      <p:ext uri="{BB962C8B-B14F-4D97-AF65-F5344CB8AC3E}">
        <p14:creationId xmlns:p14="http://schemas.microsoft.com/office/powerpoint/2010/main" val="3893439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a:t>
            </a:r>
            <a:r>
              <a:rPr lang="en-US" baseline="0" dirty="0" smtClean="0"/>
              <a:t> type of protective order is an Order for Protective Services. A Protective Service Order is usually ordered when the person is under guardianship and needs an involuntary administration of psychotropic medication; this is also known as a medication guardianship.  Under a medication guardianship a guardian has the authority to hide psychotropic medication in the ward’s food. </a:t>
            </a:r>
          </a:p>
          <a:p>
            <a:endParaRPr lang="en-US" baseline="0" dirty="0" smtClean="0"/>
          </a:p>
          <a:p>
            <a:pPr marL="0" indent="0">
              <a:buNone/>
            </a:pPr>
            <a:r>
              <a:rPr lang="en-US" baseline="0" dirty="0" smtClean="0"/>
              <a:t> Other protective services may include:  </a:t>
            </a:r>
            <a:r>
              <a:rPr lang="en-US" dirty="0" smtClean="0"/>
              <a:t>Case management </a:t>
            </a:r>
          </a:p>
          <a:p>
            <a:pPr marL="0" indent="0">
              <a:buNone/>
            </a:pPr>
            <a:r>
              <a:rPr lang="en-US" dirty="0" smtClean="0"/>
              <a:t>	- Counseling </a:t>
            </a:r>
          </a:p>
          <a:p>
            <a:pPr marL="0" indent="0">
              <a:buNone/>
            </a:pPr>
            <a:r>
              <a:rPr lang="en-US" dirty="0" smtClean="0"/>
              <a:t>	- Personal cares &amp; IADL’s </a:t>
            </a:r>
          </a:p>
          <a:p>
            <a:pPr marL="0" indent="0">
              <a:buNone/>
            </a:pPr>
            <a:r>
              <a:rPr lang="en-US" dirty="0" smtClean="0"/>
              <a:t>	- Adult Day Center </a:t>
            </a:r>
          </a:p>
          <a:p>
            <a:pPr marL="0" indent="0">
              <a:buNone/>
            </a:pPr>
            <a:r>
              <a:rPr lang="en-US" dirty="0" smtClean="0"/>
              <a:t>	- Home maintenance </a:t>
            </a:r>
          </a:p>
          <a:p>
            <a:pPr marL="0" indent="0">
              <a:buNone/>
            </a:pPr>
            <a:r>
              <a:rPr lang="en-US" dirty="0" smtClean="0"/>
              <a:t>	- Financial assistance </a:t>
            </a:r>
          </a:p>
          <a:p>
            <a:pPr marL="0" indent="0">
              <a:buNone/>
            </a:pPr>
            <a:r>
              <a:rPr lang="en-US" dirty="0" smtClean="0"/>
              <a:t>	- Companion care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10</a:t>
            </a:fld>
            <a:endParaRPr lang="en-US" dirty="0"/>
          </a:p>
        </p:txBody>
      </p:sp>
    </p:spTree>
    <p:extLst>
      <p:ext uri="{BB962C8B-B14F-4D97-AF65-F5344CB8AC3E}">
        <p14:creationId xmlns:p14="http://schemas.microsoft.com/office/powerpoint/2010/main" val="1797635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Guardianship</a:t>
            </a:r>
            <a:r>
              <a:rPr lang="en-US" baseline="0" dirty="0" smtClean="0"/>
              <a:t> process includes the petitioner, proposed ward, proposed guardian, and guardian ad litem who is an attorney that serves in the proposed ward’s best interests. If the case is uncontested the court hearing is held before a Court Commissioner. If the proposed ward contests having a guardian she will also be appointed an advocacy counsel. Only a Judge may hear contested cases.  Children, parents and siblings of the proposed ward may also be involved in the hearing as may CCS workers.  If the guardianship hearing includes a petition for a protective order than an adult guardianship program social worker will also have a role in the Court process. </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11</a:t>
            </a:fld>
            <a:endParaRPr lang="en-US" dirty="0"/>
          </a:p>
        </p:txBody>
      </p:sp>
    </p:spTree>
    <p:extLst>
      <p:ext uri="{BB962C8B-B14F-4D97-AF65-F5344CB8AC3E}">
        <p14:creationId xmlns:p14="http://schemas.microsoft.com/office/powerpoint/2010/main" val="2230397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Prior to petitioning</a:t>
            </a:r>
            <a:r>
              <a:rPr lang="en-US" baseline="0" dirty="0" smtClean="0"/>
              <a:t> for Guardianship it is always best to explore lesser restrictive ideas.  The CCS Worker should determine if a person has a health care power of attorney.  The activated power of attorney agent is able to make decisions for the individual.  If the person has difficulty managing her finances and her only source of income is social security consider obtaining a representative payee for the individual.  </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12</a:t>
            </a:fld>
            <a:endParaRPr lang="en-US" dirty="0"/>
          </a:p>
        </p:txBody>
      </p:sp>
    </p:spTree>
    <p:extLst>
      <p:ext uri="{BB962C8B-B14F-4D97-AF65-F5344CB8AC3E}">
        <p14:creationId xmlns:p14="http://schemas.microsoft.com/office/powerpoint/2010/main" val="1062976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are working with a CCS client and believe the individual may be incompetent you may contact the adult guardianship program at 261-9933 to start the referral process.  Before the case is assigned to an adult guardianship program social worker the following forms need to be completed.</a:t>
            </a:r>
          </a:p>
          <a:p>
            <a:r>
              <a:rPr lang="en-US" baseline="0" dirty="0" smtClean="0"/>
              <a:t>First, the individual’s doctor, psychiatrist or psychologist needs to complete the Examining Physician’s report.  This is a court sanctioned form that meets the statutory criteria for incompetence.  </a:t>
            </a:r>
          </a:p>
          <a:p>
            <a:r>
              <a:rPr lang="en-US" baseline="0" dirty="0" smtClean="0"/>
              <a:t>Second, an adult guardianship referral form needs to be completed.  On this form you need to state who will serve as the individual’s guardian.  You need to provide the name, telephone number, mailing address and email address of individual’s who need to receive legal notice of the court proceeding.  If the person is married the spouse statutorily has to receive notice.  If the person has children over the age of 18 the children must receive legal notice on the court proceedings.  You also need to provide information about the individual’s income and assets on the adult guardianship community referral form. </a:t>
            </a:r>
          </a:p>
        </p:txBody>
      </p:sp>
      <p:sp>
        <p:nvSpPr>
          <p:cNvPr id="4" name="Slide Number Placeholder 3"/>
          <p:cNvSpPr>
            <a:spLocks noGrp="1"/>
          </p:cNvSpPr>
          <p:nvPr>
            <p:ph type="sldNum" sz="quarter" idx="10"/>
          </p:nvPr>
        </p:nvSpPr>
        <p:spPr/>
        <p:txBody>
          <a:bodyPr/>
          <a:lstStyle/>
          <a:p>
            <a:fld id="{24F8F786-08E5-4DFF-AAD6-A7108262652B}" type="slidenum">
              <a:rPr lang="en-US" smtClean="0"/>
              <a:t>13</a:t>
            </a:fld>
            <a:endParaRPr lang="en-US" dirty="0"/>
          </a:p>
        </p:txBody>
      </p:sp>
    </p:spTree>
    <p:extLst>
      <p:ext uri="{BB962C8B-B14F-4D97-AF65-F5344CB8AC3E}">
        <p14:creationId xmlns:p14="http://schemas.microsoft.com/office/powerpoint/2010/main" val="2738186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have a specific question about guardianship you may contact the Greater WI Agency on Aging Resources or GWAAR.  If you would like to print copies of the Health Care Power of Attorney form or the Durable Power of Attorney form please look at the WI Department of Health Services website. </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14</a:t>
            </a:fld>
            <a:endParaRPr lang="en-US" dirty="0"/>
          </a:p>
        </p:txBody>
      </p:sp>
    </p:spTree>
    <p:extLst>
      <p:ext uri="{BB962C8B-B14F-4D97-AF65-F5344CB8AC3E}">
        <p14:creationId xmlns:p14="http://schemas.microsoft.com/office/powerpoint/2010/main" val="192971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Another</a:t>
            </a:r>
            <a:r>
              <a:rPr lang="en-US" baseline="0" dirty="0" smtClean="0"/>
              <a:t> member of the Adult Protective Services Unit team is the Victim of Crime Advocate.  This social worker receives most of her referrals from the district attorney’s office. However she is also a resource to community professionals and other individuals.  The Victim of Crime Advocate assists </a:t>
            </a:r>
            <a:r>
              <a:rPr lang="en-US" dirty="0" smtClean="0"/>
              <a:t>victims of crimes who are 60 and over in Dane County</a:t>
            </a:r>
            <a:r>
              <a:rPr lang="en-US" baseline="0" dirty="0" smtClean="0"/>
              <a:t> by helping them </a:t>
            </a:r>
            <a:r>
              <a:rPr lang="en-US" dirty="0" smtClean="0"/>
              <a:t>Exercise their legal rights,</a:t>
            </a:r>
            <a:r>
              <a:rPr lang="en-US" baseline="0" dirty="0" smtClean="0"/>
              <a:t> </a:t>
            </a:r>
            <a:r>
              <a:rPr lang="en-US" dirty="0" smtClean="0"/>
              <a:t>Make safety plans and providing</a:t>
            </a:r>
            <a:r>
              <a:rPr lang="en-US" baseline="0" dirty="0" smtClean="0"/>
              <a:t> them with information so they can b</a:t>
            </a:r>
            <a:r>
              <a:rPr lang="en-US" dirty="0" smtClean="0"/>
              <a:t>etter understand the impact of crime and how to recover mentally, physically and financially.</a:t>
            </a:r>
          </a:p>
          <a:p>
            <a:endParaRPr lang="en-US" baseline="0" dirty="0" smtClean="0"/>
          </a:p>
          <a:p>
            <a:r>
              <a:rPr lang="en-US" baseline="0" dirty="0" smtClean="0"/>
              <a:t>She can meet with individuals in their residence, help them complete their crime victim statement and attend court hearings with or on behalf of the elder victim. </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15</a:t>
            </a:fld>
            <a:endParaRPr lang="en-US" dirty="0"/>
          </a:p>
        </p:txBody>
      </p:sp>
    </p:spTree>
    <p:extLst>
      <p:ext uri="{BB962C8B-B14F-4D97-AF65-F5344CB8AC3E}">
        <p14:creationId xmlns:p14="http://schemas.microsoft.com/office/powerpoint/2010/main" val="1493874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smtClean="0"/>
              <a:t>Now let us spend time talking</a:t>
            </a:r>
            <a:r>
              <a:rPr lang="en-US" baseline="0" dirty="0" smtClean="0"/>
              <a:t> about adult and elder abuse and neglect.</a:t>
            </a:r>
          </a:p>
          <a:p>
            <a:pPr marL="0" indent="0">
              <a:buFont typeface="+mj-lt"/>
              <a:buNone/>
            </a:pPr>
            <a:r>
              <a:rPr lang="en-US" baseline="0" dirty="0" smtClean="0"/>
              <a:t>Who is mandated to report? In WI we have a limited mandatory reporting law.</a:t>
            </a:r>
          </a:p>
          <a:p>
            <a:pPr marL="0" indent="0">
              <a:buFont typeface="+mj-lt"/>
              <a:buNone/>
            </a:pPr>
            <a:r>
              <a:rPr lang="en-US" baseline="0" dirty="0" smtClean="0"/>
              <a:t>There are three parts to the reporting law so we will take the next three slides to review this law.  The first part of the law states that IF you are an employee of an entity </a:t>
            </a:r>
            <a:r>
              <a:rPr lang="en-US" dirty="0" smtClean="0"/>
              <a:t>that is licensed, certified, or approved by or registered with the Wisconsin Department of Health Services OR you</a:t>
            </a:r>
            <a:r>
              <a:rPr lang="en-US" baseline="0" dirty="0" smtClean="0"/>
              <a:t> are</a:t>
            </a:r>
            <a:r>
              <a:rPr lang="en-US" dirty="0" smtClean="0"/>
              <a:t> a health care provider</a:t>
            </a:r>
            <a:r>
              <a:rPr lang="en-US" baseline="0" dirty="0" smtClean="0"/>
              <a:t>  OR you are a </a:t>
            </a:r>
            <a:r>
              <a:rPr lang="en-US" dirty="0" smtClean="0"/>
              <a:t>social worker, professional counselor, or marriage and family therapist </a:t>
            </a:r>
          </a:p>
          <a:p>
            <a:pPr marL="0" indent="0">
              <a:buFont typeface="+mj-lt"/>
              <a:buNone/>
            </a:pPr>
            <a:r>
              <a:rPr lang="en-US" b="1" dirty="0" smtClean="0"/>
              <a:t>And….</a:t>
            </a:r>
          </a:p>
          <a:p>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16</a:t>
            </a:fld>
            <a:endParaRPr lang="en-US" dirty="0"/>
          </a:p>
        </p:txBody>
      </p:sp>
    </p:spTree>
    <p:extLst>
      <p:ext uri="{BB962C8B-B14F-4D97-AF65-F5344CB8AC3E}">
        <p14:creationId xmlns:p14="http://schemas.microsoft.com/office/powerpoint/2010/main" val="3340823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mandated reporter has seen an adult at risk in the course of professional duties </a:t>
            </a:r>
            <a:r>
              <a:rPr lang="en-US" b="1" u="sng" dirty="0" smtClean="0"/>
              <a:t>AND</a:t>
            </a:r>
            <a:r>
              <a:rPr lang="en-US" dirty="0" smtClean="0"/>
              <a:t> </a:t>
            </a:r>
          </a:p>
          <a:p>
            <a:pPr lvl="1"/>
            <a:r>
              <a:rPr lang="en-US" b="1" i="1" dirty="0" smtClean="0"/>
              <a:t>T</a:t>
            </a:r>
            <a:r>
              <a:rPr lang="en-US" dirty="0" smtClean="0"/>
              <a:t>he adult at risk has requested the person to make the report  </a:t>
            </a:r>
            <a:r>
              <a:rPr lang="en-US" i="1" u="sng" dirty="0" smtClean="0"/>
              <a:t>or</a:t>
            </a:r>
          </a:p>
          <a:p>
            <a:pPr lvl="1"/>
            <a:r>
              <a:rPr lang="en-US" dirty="0" smtClean="0"/>
              <a:t>There is reasonable cause to believe that the adult at risk is at IMMINENT risk of serious bodily harm, death, sexual assault, or significant property loss AND is unable to make an informed judgment about whether to report the risk,</a:t>
            </a:r>
            <a:r>
              <a:rPr lang="en-US" baseline="0" dirty="0" smtClean="0"/>
              <a:t> </a:t>
            </a:r>
            <a:r>
              <a:rPr lang="en-US" b="1" dirty="0" smtClean="0"/>
              <a:t>Than</a:t>
            </a:r>
            <a:r>
              <a:rPr lang="en-US" dirty="0" smtClean="0"/>
              <a:t> you</a:t>
            </a:r>
            <a:r>
              <a:rPr lang="en-US" baseline="0" dirty="0" smtClean="0"/>
              <a:t>  are a mandatory reporter. </a:t>
            </a:r>
          </a:p>
          <a:p>
            <a:pPr lvl="1"/>
            <a:endParaRPr lang="en-US" baseline="0" dirty="0" smtClean="0"/>
          </a:p>
          <a:p>
            <a:pPr lvl="1"/>
            <a:r>
              <a:rPr lang="en-US" dirty="0" smtClean="0"/>
              <a:t>Dane County’s CCS is certified by Dane</a:t>
            </a:r>
            <a:r>
              <a:rPr lang="en-US" baseline="0" dirty="0" smtClean="0"/>
              <a:t> County Department of Human Services so a</a:t>
            </a:r>
            <a:r>
              <a:rPr lang="en-US" dirty="0" smtClean="0"/>
              <a:t>ll CCS Staff are mandated reporters as long the concern</a:t>
            </a:r>
            <a:r>
              <a:rPr lang="en-US" baseline="0" dirty="0" smtClean="0"/>
              <a:t> is seen during the course of their professional duties and 1 of the 2 conditions are met. </a:t>
            </a:r>
            <a:endParaRPr lang="en-US" dirty="0" smtClean="0"/>
          </a:p>
          <a:p>
            <a:pPr lvl="1"/>
            <a:endParaRPr lang="en-US" baseline="0" dirty="0" smtClean="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17</a:t>
            </a:fld>
            <a:endParaRPr lang="en-US" dirty="0"/>
          </a:p>
        </p:txBody>
      </p:sp>
    </p:spTree>
    <p:extLst>
      <p:ext uri="{BB962C8B-B14F-4D97-AF65-F5344CB8AC3E}">
        <p14:creationId xmlns:p14="http://schemas.microsoft.com/office/powerpoint/2010/main" val="252940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a:t>
            </a:r>
            <a:r>
              <a:rPr lang="en-US" dirty="0" smtClean="0"/>
              <a:t>There is no reporting required </a:t>
            </a:r>
            <a:r>
              <a:rPr lang="en-US" b="1" i="1" u="sng" dirty="0" smtClean="0"/>
              <a:t>IF</a:t>
            </a:r>
            <a:r>
              <a:rPr lang="en-US" dirty="0" smtClean="0"/>
              <a:t> the professional believes that filing the report would not be in the best interest of the adult at risk. </a:t>
            </a:r>
          </a:p>
          <a:p>
            <a:endParaRPr lang="en-US" dirty="0" smtClean="0"/>
          </a:p>
          <a:p>
            <a:r>
              <a:rPr lang="en-US" dirty="0" smtClean="0"/>
              <a:t>IF you believe this is the case please consult with your supervisor about this</a:t>
            </a:r>
            <a:r>
              <a:rPr lang="en-US" baseline="0" dirty="0" smtClean="0"/>
              <a:t> decision and document in your case notes your rationale for this decision. </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18</a:t>
            </a:fld>
            <a:endParaRPr lang="en-US" dirty="0"/>
          </a:p>
        </p:txBody>
      </p:sp>
    </p:spTree>
    <p:extLst>
      <p:ext uri="{BB962C8B-B14F-4D97-AF65-F5344CB8AC3E}">
        <p14:creationId xmlns:p14="http://schemas.microsoft.com/office/powerpoint/2010/main" val="1304767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a:t>
            </a:r>
            <a:r>
              <a:rPr lang="en-US" baseline="0" dirty="0" smtClean="0"/>
              <a:t> do you call </a:t>
            </a:r>
            <a:r>
              <a:rPr lang="en-US" dirty="0" smtClean="0"/>
              <a:t>if</a:t>
            </a:r>
            <a:r>
              <a:rPr lang="en-US" baseline="0" dirty="0" smtClean="0"/>
              <a:t> you have a concern about adult or elder abuse or neglect? </a:t>
            </a:r>
          </a:p>
          <a:p>
            <a:endParaRPr lang="en-US" baseline="0" dirty="0" smtClean="0"/>
          </a:p>
          <a:p>
            <a:r>
              <a:rPr lang="en-US" baseline="0" dirty="0" smtClean="0"/>
              <a:t>You may call the Dane County Adult – Elder Abuse and Neglect at Risk helpline at 261-9933 or law enforcement.  Calling either one of these entities fulfills the limited mandatory reporting law.  The Dane County helpline is answered from 7:45-4:30 Monday through Friday excluding holidays and weekends.  The helpline is not for emergency response situations. If you have an imminent concern about an adult or elder please call 911.  If the neglect or abusive concern has occurred at a facility please call the WI Division of Quality Assurance at 266-8481.</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19</a:t>
            </a:fld>
            <a:endParaRPr lang="en-US" dirty="0"/>
          </a:p>
        </p:txBody>
      </p:sp>
    </p:spTree>
    <p:extLst>
      <p:ext uri="{BB962C8B-B14F-4D97-AF65-F5344CB8AC3E}">
        <p14:creationId xmlns:p14="http://schemas.microsoft.com/office/powerpoint/2010/main" val="4192165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Dane County,  Adult Protective Services is made up of four groups of workers. First are the Adult Guardianship Program Social Workers.  Second is the Victim of Crime Advocate.  Third, are the elder abuse and neglect social workers. These social workers work with individuals who are 60 years of age and older.  Third, are the adults at risk workers.  They assist individuals who are aged 18 – 59. </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2</a:t>
            </a:fld>
            <a:endParaRPr lang="en-US" dirty="0"/>
          </a:p>
        </p:txBody>
      </p:sp>
    </p:spTree>
    <p:extLst>
      <p:ext uri="{BB962C8B-B14F-4D97-AF65-F5344CB8AC3E}">
        <p14:creationId xmlns:p14="http://schemas.microsoft.com/office/powerpoint/2010/main" val="2724222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categories</a:t>
            </a:r>
            <a:r>
              <a:rPr lang="en-US" baseline="0" dirty="0" smtClean="0"/>
              <a:t> of abuse and neglect are:  Physical abuse, emotional abuse, sexual abuse, neglect, self neglect and financial exploitation.  In Dane County and throughout WI self neglect and financial exploitation are the most reported and investigated concerns. </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20</a:t>
            </a:fld>
            <a:endParaRPr lang="en-US" dirty="0"/>
          </a:p>
        </p:txBody>
      </p:sp>
    </p:spTree>
    <p:extLst>
      <p:ext uri="{BB962C8B-B14F-4D97-AF65-F5344CB8AC3E}">
        <p14:creationId xmlns:p14="http://schemas.microsoft.com/office/powerpoint/2010/main" val="42416865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happens after the adult/elder</a:t>
            </a:r>
            <a:r>
              <a:rPr lang="en-US" baseline="0" dirty="0" smtClean="0"/>
              <a:t> abuse worker is assigned the case?</a:t>
            </a:r>
          </a:p>
          <a:p>
            <a:pPr>
              <a:lnSpc>
                <a:spcPct val="90000"/>
              </a:lnSpc>
              <a:buClr>
                <a:schemeClr val="tx1"/>
              </a:buClr>
              <a:buFont typeface="Wingdings" pitchFamily="2" charset="2"/>
              <a:buChar char="§"/>
            </a:pPr>
            <a:r>
              <a:rPr lang="en-US" baseline="0" dirty="0" smtClean="0"/>
              <a:t>The worker </a:t>
            </a:r>
            <a:r>
              <a:rPr lang="en-US" baseline="0" dirty="0" smtClean="0">
                <a:latin typeface="Arial" pitchFamily="34" charset="0"/>
              </a:rPr>
              <a:t>a</a:t>
            </a:r>
            <a:r>
              <a:rPr lang="en-US" altLang="en-US" dirty="0" smtClean="0">
                <a:latin typeface="Arial" pitchFamily="34" charset="0"/>
              </a:rPr>
              <a:t>ssesses for safety.  This is primarily</a:t>
            </a:r>
            <a:r>
              <a:rPr lang="en-US" altLang="en-US" baseline="0" dirty="0" smtClean="0">
                <a:latin typeface="Arial" pitchFamily="34" charset="0"/>
              </a:rPr>
              <a:t> </a:t>
            </a:r>
            <a:r>
              <a:rPr lang="en-US" altLang="en-US" dirty="0" smtClean="0">
                <a:latin typeface="Arial" pitchFamily="34" charset="0"/>
              </a:rPr>
              <a:t>done by the worker conducting</a:t>
            </a:r>
            <a:r>
              <a:rPr lang="en-US" altLang="en-US" baseline="0" dirty="0" smtClean="0">
                <a:latin typeface="Arial" pitchFamily="34" charset="0"/>
              </a:rPr>
              <a:t> an unannounced home visit with the individual.  </a:t>
            </a:r>
            <a:endParaRPr lang="en-US" altLang="en-US" dirty="0" smtClean="0">
              <a:latin typeface="Arial" pitchFamily="34" charset="0"/>
            </a:endParaRPr>
          </a:p>
          <a:p>
            <a:pPr>
              <a:lnSpc>
                <a:spcPct val="90000"/>
              </a:lnSpc>
              <a:buClr>
                <a:schemeClr val="tx1"/>
              </a:buClr>
              <a:buFont typeface="Wingdings" pitchFamily="2" charset="2"/>
              <a:buChar char="§"/>
            </a:pPr>
            <a:endParaRPr lang="en-US" altLang="en-US" dirty="0" smtClean="0">
              <a:latin typeface="Arial" pitchFamily="34" charset="0"/>
            </a:endParaRPr>
          </a:p>
          <a:p>
            <a:pPr>
              <a:lnSpc>
                <a:spcPct val="90000"/>
              </a:lnSpc>
              <a:buClr>
                <a:schemeClr val="tx1"/>
              </a:buClr>
              <a:buFont typeface="Wingdings" pitchFamily="2" charset="2"/>
              <a:buChar char="§"/>
            </a:pPr>
            <a:r>
              <a:rPr lang="en-US" altLang="en-US" dirty="0" smtClean="0">
                <a:latin typeface="Arial" pitchFamily="34" charset="0"/>
              </a:rPr>
              <a:t>The worker provides assistance based on the person’s need and agreement for services.</a:t>
            </a:r>
          </a:p>
          <a:p>
            <a:pPr>
              <a:lnSpc>
                <a:spcPct val="90000"/>
              </a:lnSpc>
              <a:buClr>
                <a:schemeClr val="tx1"/>
              </a:buClr>
              <a:buFont typeface="Wingdings" pitchFamily="2" charset="2"/>
              <a:buChar char="§"/>
            </a:pPr>
            <a:endParaRPr lang="en-US" altLang="en-US" dirty="0" smtClean="0">
              <a:latin typeface="Arial" pitchFamily="34" charset="0"/>
            </a:endParaRPr>
          </a:p>
          <a:p>
            <a:pPr>
              <a:lnSpc>
                <a:spcPct val="90000"/>
              </a:lnSpc>
              <a:buClr>
                <a:schemeClr val="tx1"/>
              </a:buClr>
              <a:buFont typeface="Wingdings" pitchFamily="2" charset="2"/>
              <a:buChar char="§"/>
            </a:pPr>
            <a:r>
              <a:rPr lang="en-US" altLang="en-US" dirty="0" smtClean="0">
                <a:latin typeface="Arial" pitchFamily="34" charset="0"/>
              </a:rPr>
              <a:t>The worker</a:t>
            </a:r>
            <a:r>
              <a:rPr lang="en-US" altLang="en-US" baseline="0" dirty="0" smtClean="0">
                <a:latin typeface="Arial" pitchFamily="34" charset="0"/>
              </a:rPr>
              <a:t> a</a:t>
            </a:r>
            <a:r>
              <a:rPr lang="en-US" altLang="en-US" dirty="0" smtClean="0">
                <a:latin typeface="Arial" pitchFamily="34" charset="0"/>
              </a:rPr>
              <a:t>ssists the individual with remaining in the least restrictive  environment.</a:t>
            </a:r>
          </a:p>
          <a:p>
            <a:pPr>
              <a:lnSpc>
                <a:spcPct val="90000"/>
              </a:lnSpc>
              <a:buClr>
                <a:schemeClr val="tx1"/>
              </a:buClr>
              <a:buFont typeface="Wingdings" pitchFamily="2" charset="2"/>
              <a:buChar char="§"/>
            </a:pPr>
            <a:endParaRPr lang="en-US" dirty="0" smtClean="0">
              <a:latin typeface="Arial" pitchFamily="34" charset="0"/>
            </a:endParaRPr>
          </a:p>
          <a:p>
            <a:pPr>
              <a:lnSpc>
                <a:spcPct val="90000"/>
              </a:lnSpc>
              <a:buClr>
                <a:schemeClr val="tx1"/>
              </a:buClr>
              <a:buFont typeface="Wingdings" pitchFamily="2" charset="2"/>
              <a:buChar char="§"/>
            </a:pPr>
            <a:r>
              <a:rPr lang="en-US" dirty="0" smtClean="0">
                <a:latin typeface="Arial" pitchFamily="34" charset="0"/>
              </a:rPr>
              <a:t>As</a:t>
            </a:r>
            <a:r>
              <a:rPr lang="en-US" baseline="0" dirty="0" smtClean="0">
                <a:latin typeface="Arial" pitchFamily="34" charset="0"/>
              </a:rPr>
              <a:t> long as the person has capacity the services provided by the adult/elder abuse worker are voluntary.  The alleged victim has a right to refuse all services.</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21</a:t>
            </a:fld>
            <a:endParaRPr lang="en-US" dirty="0"/>
          </a:p>
        </p:txBody>
      </p:sp>
    </p:spTree>
    <p:extLst>
      <p:ext uri="{BB962C8B-B14F-4D97-AF65-F5344CB8AC3E}">
        <p14:creationId xmlns:p14="http://schemas.microsoft.com/office/powerpoint/2010/main" val="3499619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90000"/>
              </a:lnSpc>
              <a:buClr>
                <a:schemeClr val="tx1"/>
              </a:buClr>
              <a:buNone/>
              <a:defRPr/>
            </a:pPr>
            <a:r>
              <a:rPr lang="en-US" dirty="0" smtClean="0"/>
              <a:t>In Dane County we strongly believe</a:t>
            </a:r>
            <a:r>
              <a:rPr lang="en-US" baseline="0" dirty="0" smtClean="0"/>
              <a:t> in Self Determination.  This belief is held by social workers, lawyers, judges and most members of the Dane County community.  Self Determination believes that </a:t>
            </a:r>
            <a:r>
              <a:rPr kumimoji="1" lang="en-US" sz="3600" dirty="0" smtClean="0">
                <a:latin typeface="Arial" pitchFamily="34" charset="0"/>
              </a:rPr>
              <a:t>Competent adults have the right to:</a:t>
            </a:r>
          </a:p>
          <a:p>
            <a:pPr lvl="1">
              <a:lnSpc>
                <a:spcPct val="90000"/>
              </a:lnSpc>
              <a:buClr>
                <a:schemeClr val="tx1"/>
              </a:buClr>
              <a:buNone/>
              <a:defRPr/>
            </a:pPr>
            <a:endParaRPr kumimoji="1" lang="en-US" sz="3600" dirty="0" smtClean="0">
              <a:latin typeface="Arial" pitchFamily="34" charset="0"/>
            </a:endParaRPr>
          </a:p>
          <a:p>
            <a:pPr lvl="2">
              <a:lnSpc>
                <a:spcPct val="90000"/>
              </a:lnSpc>
              <a:buClr>
                <a:schemeClr val="tx1"/>
              </a:buClr>
              <a:buFont typeface="Wingdings" pitchFamily="2" charset="2"/>
              <a:buChar char="§"/>
              <a:defRPr/>
            </a:pPr>
            <a:r>
              <a:rPr kumimoji="1" lang="en-US" sz="3200" dirty="0" smtClean="0">
                <a:latin typeface="Arial" pitchFamily="34" charset="0"/>
              </a:rPr>
              <a:t>Decide how and where to live and to Choose whether to accept or decline services. </a:t>
            </a:r>
          </a:p>
          <a:p>
            <a:pPr lvl="2">
              <a:lnSpc>
                <a:spcPct val="90000"/>
              </a:lnSpc>
              <a:buClr>
                <a:schemeClr val="tx1"/>
              </a:buClr>
              <a:buNone/>
              <a:defRPr/>
            </a:pPr>
            <a:endParaRPr kumimoji="1" lang="en-US" sz="3200" dirty="0" smtClean="0">
              <a:latin typeface="Arial" pitchFamily="34" charset="0"/>
            </a:endParaRPr>
          </a:p>
          <a:p>
            <a:pPr lvl="2">
              <a:lnSpc>
                <a:spcPct val="90000"/>
              </a:lnSpc>
              <a:buClr>
                <a:schemeClr val="tx1"/>
              </a:buClr>
              <a:buFont typeface="Wingdings" pitchFamily="2" charset="2"/>
              <a:buChar char="§"/>
              <a:defRPr/>
            </a:pPr>
            <a:r>
              <a:rPr kumimoji="1" lang="en-US" sz="3200" dirty="0" smtClean="0">
                <a:latin typeface="Arial" pitchFamily="34" charset="0"/>
              </a:rPr>
              <a:t>We believe that</a:t>
            </a:r>
            <a:r>
              <a:rPr kumimoji="1" lang="en-US" sz="3200" baseline="0" dirty="0" smtClean="0">
                <a:latin typeface="Arial" pitchFamily="34" charset="0"/>
              </a:rPr>
              <a:t> competent adults have the right to m</a:t>
            </a:r>
            <a:r>
              <a:rPr kumimoji="1" lang="en-US" sz="3200" dirty="0" smtClean="0">
                <a:latin typeface="Arial" pitchFamily="34" charset="0"/>
              </a:rPr>
              <a:t>ake decisions different from those most people in society would make, </a:t>
            </a:r>
            <a:r>
              <a:rPr kumimoji="1" lang="en-US" sz="3200" b="1" dirty="0" smtClean="0">
                <a:latin typeface="Arial" pitchFamily="34" charset="0"/>
              </a:rPr>
              <a:t>including bad decisions.  </a:t>
            </a:r>
            <a:r>
              <a:rPr kumimoji="1" lang="en-US" sz="3200" b="0" baseline="0" dirty="0" smtClean="0">
                <a:latin typeface="Arial" pitchFamily="34" charset="0"/>
              </a:rPr>
              <a:t> </a:t>
            </a:r>
            <a:endParaRPr lang="en-US" sz="3200" b="1" dirty="0" smtClean="0"/>
          </a:p>
          <a:p>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22</a:t>
            </a:fld>
            <a:endParaRPr lang="en-US" dirty="0"/>
          </a:p>
        </p:txBody>
      </p:sp>
    </p:spTree>
    <p:extLst>
      <p:ext uri="{BB962C8B-B14F-4D97-AF65-F5344CB8AC3E}">
        <p14:creationId xmlns:p14="http://schemas.microsoft.com/office/powerpoint/2010/main" val="20585336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 any questions</a:t>
            </a:r>
            <a:r>
              <a:rPr lang="en-US" baseline="0" dirty="0" smtClean="0"/>
              <a:t> about adult protective services or want to make a report about an adult/elder abuse or neglect situation please call 261-9933.  Thank you.</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23</a:t>
            </a:fld>
            <a:endParaRPr lang="en-US" dirty="0"/>
          </a:p>
        </p:txBody>
      </p:sp>
    </p:spTree>
    <p:extLst>
      <p:ext uri="{BB962C8B-B14F-4D97-AF65-F5344CB8AC3E}">
        <p14:creationId xmlns:p14="http://schemas.microsoft.com/office/powerpoint/2010/main" val="1384289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will begin by talking  about guardianship and protective orders. </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3</a:t>
            </a:fld>
            <a:endParaRPr lang="en-US" dirty="0"/>
          </a:p>
        </p:txBody>
      </p:sp>
    </p:spTree>
    <p:extLst>
      <p:ext uri="{BB962C8B-B14F-4D97-AF65-F5344CB8AC3E}">
        <p14:creationId xmlns:p14="http://schemas.microsoft.com/office/powerpoint/2010/main" val="106454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Guardianship</a:t>
            </a:r>
            <a:r>
              <a:rPr lang="en-US" baseline="0" dirty="0" smtClean="0"/>
              <a:t> and protective orders are mandated by the Wisconsin State Statutes.  Guardianship is mandated under Ch. 54 and the Protective Orders are mandated under Ch. 55.</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4</a:t>
            </a:fld>
            <a:endParaRPr lang="en-US" dirty="0"/>
          </a:p>
        </p:txBody>
      </p:sp>
    </p:spTree>
    <p:extLst>
      <p:ext uri="{BB962C8B-B14F-4D97-AF65-F5344CB8AC3E}">
        <p14:creationId xmlns:p14="http://schemas.microsoft.com/office/powerpoint/2010/main" val="269943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Guardianship</a:t>
            </a:r>
            <a:r>
              <a:rPr lang="en-US" baseline="0" dirty="0" smtClean="0"/>
              <a:t> is Ordered by the Court when a person is Incompetent.  Incompetence is defined as </a:t>
            </a:r>
            <a:r>
              <a:rPr lang="en-US" sz="1200" dirty="0" smtClean="0"/>
              <a:t>The inability to effectively receive and evaluate information or communicate decisions to such an extent that the individual is unable to meet the essential requirements for his or her physical safety </a:t>
            </a:r>
          </a:p>
          <a:p>
            <a:pPr marL="0" indent="0">
              <a:buNone/>
            </a:pPr>
            <a:r>
              <a:rPr lang="en-US" dirty="0" smtClean="0"/>
              <a:t>			</a:t>
            </a:r>
            <a:r>
              <a:rPr lang="en-US" sz="1400" b="1" dirty="0" smtClean="0"/>
              <a:t>AND</a:t>
            </a:r>
            <a:r>
              <a:rPr lang="en-US" dirty="0" smtClean="0"/>
              <a:t> </a:t>
            </a:r>
          </a:p>
          <a:p>
            <a:r>
              <a:rPr lang="en-US" sz="1200" dirty="0" smtClean="0"/>
              <a:t>The individual’s need for assistance in decision-making is unable to be met effectively and less-restrictively in a way that the individual will accept.</a:t>
            </a:r>
          </a:p>
          <a:p>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5</a:t>
            </a:fld>
            <a:endParaRPr lang="en-US" dirty="0"/>
          </a:p>
        </p:txBody>
      </p:sp>
    </p:spTree>
    <p:extLst>
      <p:ext uri="{BB962C8B-B14F-4D97-AF65-F5344CB8AC3E}">
        <p14:creationId xmlns:p14="http://schemas.microsoft.com/office/powerpoint/2010/main" val="3438823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state a person is incompetent </a:t>
            </a:r>
            <a:r>
              <a:rPr lang="en-US" baseline="0" dirty="0" smtClean="0"/>
              <a:t>t</a:t>
            </a:r>
            <a:r>
              <a:rPr lang="en-US" dirty="0" smtClean="0"/>
              <a:t>he individual’s mental condition must be likely to be </a:t>
            </a:r>
            <a:r>
              <a:rPr lang="en-US" b="1" dirty="0" smtClean="0"/>
              <a:t>permanent.</a:t>
            </a:r>
          </a:p>
          <a:p>
            <a:endParaRPr lang="en-US" b="1" dirty="0" smtClean="0"/>
          </a:p>
          <a:p>
            <a:r>
              <a:rPr lang="en-US" dirty="0" smtClean="0"/>
              <a:t> A MD, Psychiatrist or licensed Psychologist must provide a written evaluation and, if needed, oral testimony, to the court.</a:t>
            </a:r>
          </a:p>
          <a:p>
            <a:endParaRPr lang="en-US" dirty="0" smtClean="0"/>
          </a:p>
          <a:p>
            <a:r>
              <a:rPr lang="en-US" dirty="0" smtClean="0"/>
              <a:t>Only a Judge or Court Commissioner can adjudicate incompetence </a:t>
            </a:r>
          </a:p>
          <a:p>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6</a:t>
            </a:fld>
            <a:endParaRPr lang="en-US" dirty="0"/>
          </a:p>
        </p:txBody>
      </p:sp>
    </p:spTree>
    <p:extLst>
      <p:ext uri="{BB962C8B-B14F-4D97-AF65-F5344CB8AC3E}">
        <p14:creationId xmlns:p14="http://schemas.microsoft.com/office/powerpoint/2010/main" val="145745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a:t>
            </a:r>
            <a:r>
              <a:rPr lang="en-US" baseline="0" dirty="0" smtClean="0"/>
              <a:t> types of Guardianship.  The first is the Guardian of the Person.  There are many rights that may or may not be given to the guardian of person.  A guardianship order is tailored by the Court to the ward’s abilities.  Typically, the guardian of person consents for medical care and treatment. To do this the guardian speaks with medical providers and determines what course of treatment is in their ward’s best interests.  The guardian of person may also be allowed to determine what services the ward should participate in. Guardians generally sign releases of information for their ward.  Whenever possible, the guardian should consult with the ward to get their input before making a decision.  </a:t>
            </a:r>
          </a:p>
          <a:p>
            <a:r>
              <a:rPr lang="en-US" baseline="0" dirty="0" smtClean="0"/>
              <a:t>Although many rights may be removed from the ward this does not mean that the guardian has ‘total control’ over the ward.  The ward still is able  to choose friendships, activities, clothing, etc. </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7</a:t>
            </a:fld>
            <a:endParaRPr lang="en-US" dirty="0"/>
          </a:p>
        </p:txBody>
      </p:sp>
    </p:spTree>
    <p:extLst>
      <p:ext uri="{BB962C8B-B14F-4D97-AF65-F5344CB8AC3E}">
        <p14:creationId xmlns:p14="http://schemas.microsoft.com/office/powerpoint/2010/main" val="571970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a:t>
            </a:r>
            <a:r>
              <a:rPr lang="en-US" baseline="0" dirty="0" smtClean="0"/>
              <a:t> type of guardian is A Guardian of Estate. As the name implies, a guardian of estate manages and controls the ward’s money and assets.  A guardian of estate is able to apply for benefits, sell the ward’s home, pay the wards taxes, and pay for services rendered to the ward. </a:t>
            </a:r>
            <a:endParaRPr lang="en-US" dirty="0"/>
          </a:p>
        </p:txBody>
      </p:sp>
      <p:sp>
        <p:nvSpPr>
          <p:cNvPr id="4" name="Slide Number Placeholder 3"/>
          <p:cNvSpPr>
            <a:spLocks noGrp="1"/>
          </p:cNvSpPr>
          <p:nvPr>
            <p:ph type="sldNum" sz="quarter" idx="10"/>
          </p:nvPr>
        </p:nvSpPr>
        <p:spPr/>
        <p:txBody>
          <a:bodyPr/>
          <a:lstStyle/>
          <a:p>
            <a:fld id="{24F8F786-08E5-4DFF-AAD6-A7108262652B}" type="slidenum">
              <a:rPr lang="en-US" smtClean="0"/>
              <a:t>8</a:t>
            </a:fld>
            <a:endParaRPr lang="en-US" dirty="0"/>
          </a:p>
        </p:txBody>
      </p:sp>
    </p:spTree>
    <p:extLst>
      <p:ext uri="{BB962C8B-B14F-4D97-AF65-F5344CB8AC3E}">
        <p14:creationId xmlns:p14="http://schemas.microsoft.com/office/powerpoint/2010/main" val="959318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Wiscon</a:t>
            </a:r>
            <a:r>
              <a:rPr lang="en-US" baseline="0" dirty="0" smtClean="0"/>
              <a:t>sin is the only state that has protective orders. An individual has to be under a guardianship, a Ch. 54,  if he is going to be under a protective order.  However, you do not need a protective order to be under Guardianship. </a:t>
            </a:r>
          </a:p>
          <a:p>
            <a:endParaRPr lang="en-US" baseline="0" dirty="0" smtClean="0"/>
          </a:p>
          <a:p>
            <a:r>
              <a:rPr lang="en-US" baseline="0" dirty="0" smtClean="0"/>
              <a:t> The first type of protective order is the protective placement order.  If a person is under protective placement the court has determined that the person is incompetent and it wants to ensure that the person is in the least restrictive setting based on his or her individual needs.  </a:t>
            </a:r>
          </a:p>
          <a:p>
            <a:endParaRPr lang="en-US" baseline="0" dirty="0" smtClean="0"/>
          </a:p>
          <a:p>
            <a:r>
              <a:rPr lang="en-US" baseline="0" dirty="0" smtClean="0"/>
              <a:t>The legal definition of Protective Placement is a person has a primary need for care and/or custody as the individual is so totally incapable to providing for his or her own care and/or custody as to create a </a:t>
            </a:r>
            <a:r>
              <a:rPr lang="en-US" b="1" baseline="0" dirty="0" smtClean="0"/>
              <a:t>Substantial  </a:t>
            </a:r>
            <a:r>
              <a:rPr lang="en-US" b="0" baseline="0" dirty="0" smtClean="0"/>
              <a:t>risk of serious harm to him/her self or others.  </a:t>
            </a:r>
          </a:p>
          <a:p>
            <a:r>
              <a:rPr lang="en-US" b="0" baseline="0" dirty="0" smtClean="0"/>
              <a:t>A protective placement is needed if a person under guardianship is going to reside in a facility that has 16 or more beds.  Thus, if a person is under guardianship and the least restrictive setting for that individual is to reside in a nursing home, protective placement must be petitioned for and Ordered by the court.  Guardianship and protective placement must also be ordered if the individual’s health care power of attorney document does not allow for admission into a community based residential facility or a nursing home and the individual needs this type of care.  </a:t>
            </a:r>
            <a:endParaRPr lang="en-US" b="1" dirty="0"/>
          </a:p>
        </p:txBody>
      </p:sp>
      <p:sp>
        <p:nvSpPr>
          <p:cNvPr id="4" name="Slide Number Placeholder 3"/>
          <p:cNvSpPr>
            <a:spLocks noGrp="1"/>
          </p:cNvSpPr>
          <p:nvPr>
            <p:ph type="sldNum" sz="quarter" idx="10"/>
          </p:nvPr>
        </p:nvSpPr>
        <p:spPr/>
        <p:txBody>
          <a:bodyPr/>
          <a:lstStyle/>
          <a:p>
            <a:fld id="{24F8F786-08E5-4DFF-AAD6-A7108262652B}" type="slidenum">
              <a:rPr lang="en-US" smtClean="0"/>
              <a:t>9</a:t>
            </a:fld>
            <a:endParaRPr lang="en-US" dirty="0"/>
          </a:p>
        </p:txBody>
      </p:sp>
    </p:spTree>
    <p:extLst>
      <p:ext uri="{BB962C8B-B14F-4D97-AF65-F5344CB8AC3E}">
        <p14:creationId xmlns:p14="http://schemas.microsoft.com/office/powerpoint/2010/main" val="173638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A52C94-6F28-4DEA-AD42-EB4F3F92D316}" type="datetimeFigureOut">
              <a:rPr lang="en-US" smtClean="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D6B64D-BF2D-477C-93B3-3EA22700690C}" type="slidenum">
              <a:rPr lang="en-US" smtClean="0"/>
              <a:t>‹#›</a:t>
            </a:fld>
            <a:endParaRPr lang="en-US" dirty="0"/>
          </a:p>
        </p:txBody>
      </p:sp>
    </p:spTree>
    <p:extLst>
      <p:ext uri="{BB962C8B-B14F-4D97-AF65-F5344CB8AC3E}">
        <p14:creationId xmlns:p14="http://schemas.microsoft.com/office/powerpoint/2010/main" val="4027320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A52C94-6F28-4DEA-AD42-EB4F3F92D316}" type="datetimeFigureOut">
              <a:rPr lang="en-US" smtClean="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D6B64D-BF2D-477C-93B3-3EA22700690C}" type="slidenum">
              <a:rPr lang="en-US" smtClean="0"/>
              <a:t>‹#›</a:t>
            </a:fld>
            <a:endParaRPr lang="en-US" dirty="0"/>
          </a:p>
        </p:txBody>
      </p:sp>
    </p:spTree>
    <p:extLst>
      <p:ext uri="{BB962C8B-B14F-4D97-AF65-F5344CB8AC3E}">
        <p14:creationId xmlns:p14="http://schemas.microsoft.com/office/powerpoint/2010/main" val="2036196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A52C94-6F28-4DEA-AD42-EB4F3F92D316}" type="datetimeFigureOut">
              <a:rPr lang="en-US" smtClean="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D6B64D-BF2D-477C-93B3-3EA22700690C}" type="slidenum">
              <a:rPr lang="en-US" smtClean="0"/>
              <a:t>‹#›</a:t>
            </a:fld>
            <a:endParaRPr lang="en-US" dirty="0"/>
          </a:p>
        </p:txBody>
      </p:sp>
    </p:spTree>
    <p:extLst>
      <p:ext uri="{BB962C8B-B14F-4D97-AF65-F5344CB8AC3E}">
        <p14:creationId xmlns:p14="http://schemas.microsoft.com/office/powerpoint/2010/main" val="2353276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A52C94-6F28-4DEA-AD42-EB4F3F92D316}" type="datetimeFigureOut">
              <a:rPr lang="en-US" smtClean="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D6B64D-BF2D-477C-93B3-3EA22700690C}" type="slidenum">
              <a:rPr lang="en-US" smtClean="0"/>
              <a:t>‹#›</a:t>
            </a:fld>
            <a:endParaRPr lang="en-US" dirty="0"/>
          </a:p>
        </p:txBody>
      </p:sp>
    </p:spTree>
    <p:extLst>
      <p:ext uri="{BB962C8B-B14F-4D97-AF65-F5344CB8AC3E}">
        <p14:creationId xmlns:p14="http://schemas.microsoft.com/office/powerpoint/2010/main" val="338984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A52C94-6F28-4DEA-AD42-EB4F3F92D316}" type="datetimeFigureOut">
              <a:rPr lang="en-US" smtClean="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D6B64D-BF2D-477C-93B3-3EA22700690C}" type="slidenum">
              <a:rPr lang="en-US" smtClean="0"/>
              <a:t>‹#›</a:t>
            </a:fld>
            <a:endParaRPr lang="en-US" dirty="0"/>
          </a:p>
        </p:txBody>
      </p:sp>
    </p:spTree>
    <p:extLst>
      <p:ext uri="{BB962C8B-B14F-4D97-AF65-F5344CB8AC3E}">
        <p14:creationId xmlns:p14="http://schemas.microsoft.com/office/powerpoint/2010/main" val="399117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A52C94-6F28-4DEA-AD42-EB4F3F92D316}" type="datetimeFigureOut">
              <a:rPr lang="en-US" smtClean="0"/>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D6B64D-BF2D-477C-93B3-3EA22700690C}" type="slidenum">
              <a:rPr lang="en-US" smtClean="0"/>
              <a:t>‹#›</a:t>
            </a:fld>
            <a:endParaRPr lang="en-US" dirty="0"/>
          </a:p>
        </p:txBody>
      </p:sp>
    </p:spTree>
    <p:extLst>
      <p:ext uri="{BB962C8B-B14F-4D97-AF65-F5344CB8AC3E}">
        <p14:creationId xmlns:p14="http://schemas.microsoft.com/office/powerpoint/2010/main" val="375730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A52C94-6F28-4DEA-AD42-EB4F3F92D316}" type="datetimeFigureOut">
              <a:rPr lang="en-US" smtClean="0"/>
              <a:t>8/31/2015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4D6B64D-BF2D-477C-93B3-3EA22700690C}" type="slidenum">
              <a:rPr lang="en-US" smtClean="0"/>
              <a:t>‹#›</a:t>
            </a:fld>
            <a:endParaRPr lang="en-US" dirty="0"/>
          </a:p>
        </p:txBody>
      </p:sp>
    </p:spTree>
    <p:extLst>
      <p:ext uri="{BB962C8B-B14F-4D97-AF65-F5344CB8AC3E}">
        <p14:creationId xmlns:p14="http://schemas.microsoft.com/office/powerpoint/2010/main" val="1382541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A52C94-6F28-4DEA-AD42-EB4F3F92D316}" type="datetimeFigureOut">
              <a:rPr lang="en-US" smtClean="0"/>
              <a:t>8/31/2015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4D6B64D-BF2D-477C-93B3-3EA22700690C}" type="slidenum">
              <a:rPr lang="en-US" smtClean="0"/>
              <a:t>‹#›</a:t>
            </a:fld>
            <a:endParaRPr lang="en-US" dirty="0"/>
          </a:p>
        </p:txBody>
      </p:sp>
    </p:spTree>
    <p:extLst>
      <p:ext uri="{BB962C8B-B14F-4D97-AF65-F5344CB8AC3E}">
        <p14:creationId xmlns:p14="http://schemas.microsoft.com/office/powerpoint/2010/main" val="214374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52C94-6F28-4DEA-AD42-EB4F3F92D316}" type="datetimeFigureOut">
              <a:rPr lang="en-US" smtClean="0"/>
              <a:t>8/31/2015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4D6B64D-BF2D-477C-93B3-3EA22700690C}" type="slidenum">
              <a:rPr lang="en-US" smtClean="0"/>
              <a:t>‹#›</a:t>
            </a:fld>
            <a:endParaRPr lang="en-US" dirty="0"/>
          </a:p>
        </p:txBody>
      </p:sp>
    </p:spTree>
    <p:extLst>
      <p:ext uri="{BB962C8B-B14F-4D97-AF65-F5344CB8AC3E}">
        <p14:creationId xmlns:p14="http://schemas.microsoft.com/office/powerpoint/2010/main" val="2095404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52C94-6F28-4DEA-AD42-EB4F3F92D316}" type="datetimeFigureOut">
              <a:rPr lang="en-US" smtClean="0"/>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D6B64D-BF2D-477C-93B3-3EA22700690C}" type="slidenum">
              <a:rPr lang="en-US" smtClean="0"/>
              <a:t>‹#›</a:t>
            </a:fld>
            <a:endParaRPr lang="en-US" dirty="0"/>
          </a:p>
        </p:txBody>
      </p:sp>
    </p:spTree>
    <p:extLst>
      <p:ext uri="{BB962C8B-B14F-4D97-AF65-F5344CB8AC3E}">
        <p14:creationId xmlns:p14="http://schemas.microsoft.com/office/powerpoint/2010/main" val="295092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52C94-6F28-4DEA-AD42-EB4F3F92D316}" type="datetimeFigureOut">
              <a:rPr lang="en-US" smtClean="0"/>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D6B64D-BF2D-477C-93B3-3EA22700690C}" type="slidenum">
              <a:rPr lang="en-US" smtClean="0"/>
              <a:t>‹#›</a:t>
            </a:fld>
            <a:endParaRPr lang="en-US" dirty="0"/>
          </a:p>
        </p:txBody>
      </p:sp>
    </p:spTree>
    <p:extLst>
      <p:ext uri="{BB962C8B-B14F-4D97-AF65-F5344CB8AC3E}">
        <p14:creationId xmlns:p14="http://schemas.microsoft.com/office/powerpoint/2010/main" val="734604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52C94-6F28-4DEA-AD42-EB4F3F92D316}" type="datetimeFigureOut">
              <a:rPr lang="en-US" smtClean="0"/>
              <a:t>8/31/2015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6B64D-BF2D-477C-93B3-3EA22700690C}" type="slidenum">
              <a:rPr lang="en-US" smtClean="0"/>
              <a:t>‹#›</a:t>
            </a:fld>
            <a:endParaRPr lang="en-US" dirty="0"/>
          </a:p>
        </p:txBody>
      </p:sp>
    </p:spTree>
    <p:extLst>
      <p:ext uri="{BB962C8B-B14F-4D97-AF65-F5344CB8AC3E}">
        <p14:creationId xmlns:p14="http://schemas.microsoft.com/office/powerpoint/2010/main" val="126847787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2666999"/>
          </a:xfrm>
        </p:spPr>
        <p:txBody>
          <a:bodyPr>
            <a:normAutofit/>
          </a:bodyPr>
          <a:lstStyle/>
          <a:p>
            <a:r>
              <a:rPr lang="en-US" sz="5400" dirty="0" smtClean="0"/>
              <a:t>Dane County</a:t>
            </a:r>
            <a:br>
              <a:rPr lang="en-US" sz="5400" dirty="0" smtClean="0"/>
            </a:br>
            <a:r>
              <a:rPr lang="en-US" sz="5400" dirty="0" smtClean="0"/>
              <a:t>Adult Protective Services</a:t>
            </a:r>
            <a:endParaRPr lang="en-US" sz="5400" dirty="0"/>
          </a:p>
        </p:txBody>
      </p:sp>
      <p:sp>
        <p:nvSpPr>
          <p:cNvPr id="3" name="Subtitle 2"/>
          <p:cNvSpPr>
            <a:spLocks noGrp="1"/>
          </p:cNvSpPr>
          <p:nvPr>
            <p:ph type="subTitle" idx="1"/>
          </p:nvPr>
        </p:nvSpPr>
        <p:spPr>
          <a:xfrm>
            <a:off x="609600" y="3124200"/>
            <a:ext cx="7772400" cy="3276600"/>
          </a:xfrm>
        </p:spPr>
        <p:txBody>
          <a:bodyPr>
            <a:normAutofit/>
          </a:bodyPr>
          <a:lstStyle/>
          <a:p>
            <a:r>
              <a:rPr lang="en-US" dirty="0" smtClean="0">
                <a:solidFill>
                  <a:schemeClr val="tx1"/>
                </a:solidFill>
              </a:rPr>
              <a:t>A Summary of Ch. 54/55 for CCS Staff</a:t>
            </a:r>
            <a:endParaRPr lang="en-US"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8493" y="3886200"/>
            <a:ext cx="3581400" cy="2400657"/>
          </a:xfrm>
          <a:prstGeom prst="rect">
            <a:avLst/>
          </a:prstGeom>
        </p:spPr>
      </p:pic>
    </p:spTree>
    <p:extLst>
      <p:ext uri="{BB962C8B-B14F-4D97-AF65-F5344CB8AC3E}">
        <p14:creationId xmlns:p14="http://schemas.microsoft.com/office/powerpoint/2010/main" val="3578981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Protective Services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Protective </a:t>
            </a:r>
            <a:r>
              <a:rPr lang="en-US" dirty="0"/>
              <a:t>Services include: </a:t>
            </a:r>
            <a:endParaRPr lang="en-US" dirty="0" smtClean="0"/>
          </a:p>
          <a:p>
            <a:pPr marL="0" indent="0">
              <a:buNone/>
            </a:pPr>
            <a:r>
              <a:rPr lang="en-US" dirty="0"/>
              <a:t>	</a:t>
            </a:r>
            <a:r>
              <a:rPr lang="en-US" dirty="0" smtClean="0"/>
              <a:t>- </a:t>
            </a:r>
            <a:r>
              <a:rPr lang="en-US" b="1" dirty="0" smtClean="0"/>
              <a:t>Involuntary Administration of Psychotropic 	Medication</a:t>
            </a:r>
            <a:endParaRPr lang="en-US" b="1" dirty="0"/>
          </a:p>
          <a:p>
            <a:pPr marL="0" indent="0">
              <a:buNone/>
            </a:pPr>
            <a:r>
              <a:rPr lang="en-US" dirty="0" smtClean="0"/>
              <a:t>	- Case </a:t>
            </a:r>
            <a:r>
              <a:rPr lang="en-US" dirty="0"/>
              <a:t>management </a:t>
            </a:r>
          </a:p>
          <a:p>
            <a:pPr marL="0" indent="0">
              <a:buNone/>
            </a:pPr>
            <a:r>
              <a:rPr lang="en-US" dirty="0" smtClean="0"/>
              <a:t>	- </a:t>
            </a:r>
            <a:r>
              <a:rPr lang="en-US" dirty="0"/>
              <a:t>Counseling </a:t>
            </a:r>
          </a:p>
          <a:p>
            <a:pPr marL="0" indent="0">
              <a:buNone/>
            </a:pPr>
            <a:r>
              <a:rPr lang="en-US" dirty="0" smtClean="0"/>
              <a:t>	- </a:t>
            </a:r>
            <a:r>
              <a:rPr lang="en-US" dirty="0"/>
              <a:t>Personal cares &amp; IADL’s </a:t>
            </a:r>
          </a:p>
          <a:p>
            <a:pPr marL="0" indent="0">
              <a:buNone/>
            </a:pPr>
            <a:r>
              <a:rPr lang="en-US" dirty="0" smtClean="0"/>
              <a:t>	- </a:t>
            </a:r>
            <a:r>
              <a:rPr lang="en-US" dirty="0"/>
              <a:t>Adult Day Center </a:t>
            </a:r>
          </a:p>
          <a:p>
            <a:pPr marL="0" indent="0">
              <a:buNone/>
            </a:pPr>
            <a:r>
              <a:rPr lang="en-US" dirty="0" smtClean="0"/>
              <a:t>	- </a:t>
            </a:r>
            <a:r>
              <a:rPr lang="en-US" dirty="0"/>
              <a:t>Home maintenance </a:t>
            </a:r>
          </a:p>
          <a:p>
            <a:pPr marL="0" indent="0">
              <a:buNone/>
            </a:pPr>
            <a:r>
              <a:rPr lang="en-US" dirty="0" smtClean="0"/>
              <a:t>	- </a:t>
            </a:r>
            <a:r>
              <a:rPr lang="en-US" dirty="0"/>
              <a:t>Financial assistance </a:t>
            </a:r>
          </a:p>
          <a:p>
            <a:pPr marL="0" indent="0">
              <a:buNone/>
            </a:pPr>
            <a:r>
              <a:rPr lang="en-US" dirty="0" smtClean="0"/>
              <a:t>	- </a:t>
            </a:r>
            <a:r>
              <a:rPr lang="en-US" dirty="0"/>
              <a:t>Companion care </a:t>
            </a:r>
          </a:p>
        </p:txBody>
      </p:sp>
    </p:spTree>
    <p:extLst>
      <p:ext uri="{BB962C8B-B14F-4D97-AF65-F5344CB8AC3E}">
        <p14:creationId xmlns:p14="http://schemas.microsoft.com/office/powerpoint/2010/main" val="3887490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may be involved in the Guardianship Process?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a:t>Petitioner </a:t>
            </a:r>
          </a:p>
          <a:p>
            <a:r>
              <a:rPr lang="en-US" dirty="0" smtClean="0"/>
              <a:t>Proposed </a:t>
            </a:r>
            <a:r>
              <a:rPr lang="en-US" dirty="0"/>
              <a:t>Ward </a:t>
            </a:r>
          </a:p>
          <a:p>
            <a:r>
              <a:rPr lang="en-US" dirty="0" smtClean="0"/>
              <a:t>Proposed </a:t>
            </a:r>
            <a:r>
              <a:rPr lang="en-US" dirty="0"/>
              <a:t>Guardian (Person and/or Estate) </a:t>
            </a:r>
          </a:p>
          <a:p>
            <a:r>
              <a:rPr lang="en-US" dirty="0" smtClean="0"/>
              <a:t>Guardian </a:t>
            </a:r>
            <a:r>
              <a:rPr lang="en-US" dirty="0"/>
              <a:t>ad Litem (GAL) </a:t>
            </a:r>
          </a:p>
          <a:p>
            <a:r>
              <a:rPr lang="en-US" dirty="0" smtClean="0"/>
              <a:t>Advocacy </a:t>
            </a:r>
            <a:r>
              <a:rPr lang="en-US" dirty="0"/>
              <a:t>counsel/defense attorney </a:t>
            </a:r>
          </a:p>
          <a:p>
            <a:r>
              <a:rPr lang="en-US" dirty="0" smtClean="0"/>
              <a:t>Judge </a:t>
            </a:r>
            <a:r>
              <a:rPr lang="en-US" dirty="0"/>
              <a:t>or Court Commissioner </a:t>
            </a:r>
          </a:p>
          <a:p>
            <a:r>
              <a:rPr lang="en-US" dirty="0" smtClean="0"/>
              <a:t>Other </a:t>
            </a:r>
            <a:r>
              <a:rPr lang="en-US" dirty="0"/>
              <a:t>interested persons </a:t>
            </a:r>
          </a:p>
          <a:p>
            <a:r>
              <a:rPr lang="en-US" dirty="0" smtClean="0"/>
              <a:t>Adult </a:t>
            </a:r>
            <a:r>
              <a:rPr lang="en-US" dirty="0"/>
              <a:t>Guardianship Services </a:t>
            </a:r>
          </a:p>
          <a:p>
            <a:endParaRPr lang="en-US" dirty="0"/>
          </a:p>
        </p:txBody>
      </p:sp>
    </p:spTree>
    <p:extLst>
      <p:ext uri="{BB962C8B-B14F-4D97-AF65-F5344CB8AC3E}">
        <p14:creationId xmlns:p14="http://schemas.microsoft.com/office/powerpoint/2010/main" val="3598899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Less Restrictive Alternatives to Guardianship</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sz="4300" b="1" dirty="0"/>
              <a:t>Powers of Attorney </a:t>
            </a:r>
          </a:p>
          <a:p>
            <a:r>
              <a:rPr lang="en-US" sz="4300" dirty="0" smtClean="0"/>
              <a:t>Conservatorship </a:t>
            </a:r>
            <a:endParaRPr lang="en-US" sz="4300" dirty="0"/>
          </a:p>
          <a:p>
            <a:r>
              <a:rPr lang="en-US" sz="4300" b="1" dirty="0" smtClean="0"/>
              <a:t>Representative </a:t>
            </a:r>
            <a:r>
              <a:rPr lang="en-US" sz="4300" b="1" dirty="0"/>
              <a:t>Payeeship</a:t>
            </a:r>
            <a:r>
              <a:rPr lang="en-US" sz="4300" b="1" dirty="0"/>
              <a:t> </a:t>
            </a:r>
          </a:p>
          <a:p>
            <a:r>
              <a:rPr lang="en-US" sz="4300" dirty="0" smtClean="0"/>
              <a:t>Joint </a:t>
            </a:r>
            <a:r>
              <a:rPr lang="en-US" sz="4300" dirty="0"/>
              <a:t>Accounts </a:t>
            </a:r>
          </a:p>
          <a:p>
            <a:r>
              <a:rPr lang="en-US" sz="4300" dirty="0" smtClean="0"/>
              <a:t>Trust </a:t>
            </a:r>
            <a:r>
              <a:rPr lang="en-US" sz="4300" dirty="0"/>
              <a:t>Accounts </a:t>
            </a:r>
          </a:p>
          <a:p>
            <a:r>
              <a:rPr lang="en-US" sz="4300" dirty="0" smtClean="0"/>
              <a:t>Voluntary </a:t>
            </a:r>
            <a:r>
              <a:rPr lang="en-US" sz="4300" dirty="0"/>
              <a:t>Consent </a:t>
            </a:r>
          </a:p>
          <a:p>
            <a:endParaRPr lang="en-US" dirty="0"/>
          </a:p>
        </p:txBody>
      </p:sp>
    </p:spTree>
    <p:extLst>
      <p:ext uri="{BB962C8B-B14F-4D97-AF65-F5344CB8AC3E}">
        <p14:creationId xmlns:p14="http://schemas.microsoft.com/office/powerpoint/2010/main" val="1260459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AGP Community Referral Process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Medical </a:t>
            </a:r>
            <a:r>
              <a:rPr lang="en-US" dirty="0"/>
              <a:t>report/evaluation – Court-sanctioned </a:t>
            </a:r>
            <a:r>
              <a:rPr lang="en-US" dirty="0" smtClean="0"/>
              <a:t>	form </a:t>
            </a:r>
            <a:r>
              <a:rPr lang="en-US" dirty="0"/>
              <a:t>that meets statutory criteria for </a:t>
            </a:r>
            <a:r>
              <a:rPr lang="en-US" dirty="0" smtClean="0"/>
              <a:t>	incompetence </a:t>
            </a:r>
            <a:r>
              <a:rPr lang="en-US" dirty="0"/>
              <a:t>and time limits </a:t>
            </a:r>
          </a:p>
          <a:p>
            <a:pPr marL="0" indent="0">
              <a:buNone/>
            </a:pPr>
            <a:r>
              <a:rPr lang="en-US" dirty="0" smtClean="0"/>
              <a:t>* Completed </a:t>
            </a:r>
            <a:r>
              <a:rPr lang="en-US" dirty="0"/>
              <a:t>AGP referral form </a:t>
            </a:r>
          </a:p>
          <a:p>
            <a:pPr marL="0" indent="0">
              <a:buNone/>
            </a:pPr>
            <a:r>
              <a:rPr lang="en-US" dirty="0" smtClean="0"/>
              <a:t>* Proposed Guardian identified </a:t>
            </a:r>
            <a:endParaRPr lang="en-US" dirty="0"/>
          </a:p>
          <a:p>
            <a:pPr marL="0" indent="0">
              <a:buNone/>
            </a:pPr>
            <a:r>
              <a:rPr lang="en-US" dirty="0" smtClean="0"/>
              <a:t>* All </a:t>
            </a:r>
            <a:r>
              <a:rPr lang="en-US" dirty="0"/>
              <a:t>other persons’ legally entitled to Notice of </a:t>
            </a:r>
            <a:r>
              <a:rPr lang="en-US" dirty="0" smtClean="0"/>
              <a:t>	Guardianship </a:t>
            </a:r>
            <a:r>
              <a:rPr lang="en-US" dirty="0"/>
              <a:t>action </a:t>
            </a:r>
          </a:p>
          <a:p>
            <a:pPr marL="0" indent="0">
              <a:buNone/>
            </a:pPr>
            <a:r>
              <a:rPr lang="en-US" dirty="0" smtClean="0"/>
              <a:t>* Ward’s </a:t>
            </a:r>
            <a:r>
              <a:rPr lang="en-US" dirty="0"/>
              <a:t>financial information </a:t>
            </a:r>
            <a:r>
              <a:rPr lang="en-US" dirty="0" smtClean="0"/>
              <a:t>obtained</a:t>
            </a:r>
          </a:p>
          <a:p>
            <a:pPr>
              <a:buFont typeface="Arial" charset="0"/>
              <a:buChar char="•"/>
            </a:pPr>
            <a:endParaRPr lang="en-US" dirty="0" smtClean="0"/>
          </a:p>
          <a:p>
            <a:endParaRPr lang="en-US" dirty="0"/>
          </a:p>
        </p:txBody>
      </p:sp>
    </p:spTree>
    <p:extLst>
      <p:ext uri="{BB962C8B-B14F-4D97-AF65-F5344CB8AC3E}">
        <p14:creationId xmlns:p14="http://schemas.microsoft.com/office/powerpoint/2010/main" val="2592306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gn="l"/>
            <a:r>
              <a:rPr lang="en-US" dirty="0" smtClean="0"/>
              <a:t>Guardianship Resources:</a:t>
            </a:r>
            <a:endParaRPr lang="en-US" dirty="0"/>
          </a:p>
        </p:txBody>
      </p:sp>
      <p:sp>
        <p:nvSpPr>
          <p:cNvPr id="3" name="Content Placeholder 2"/>
          <p:cNvSpPr>
            <a:spLocks noGrp="1"/>
          </p:cNvSpPr>
          <p:nvPr>
            <p:ph idx="1"/>
          </p:nvPr>
        </p:nvSpPr>
        <p:spPr>
          <a:xfrm>
            <a:off x="457200" y="838200"/>
            <a:ext cx="8229600" cy="5943600"/>
          </a:xfrm>
        </p:spPr>
        <p:txBody>
          <a:bodyPr>
            <a:normAutofit fontScale="92500" lnSpcReduction="10000"/>
          </a:bodyPr>
          <a:lstStyle/>
          <a:p>
            <a:pPr marL="0" indent="0">
              <a:buNone/>
            </a:pPr>
            <a:r>
              <a:rPr lang="en-US" dirty="0" smtClean="0"/>
              <a:t>*</a:t>
            </a:r>
            <a:r>
              <a:rPr lang="en-US" sz="3900" dirty="0" smtClean="0"/>
              <a:t>GWAAR- </a:t>
            </a:r>
            <a:r>
              <a:rPr lang="en-US" sz="3900" dirty="0"/>
              <a:t>Greater Wisconsin Agency on Aging Resources, Inc.  -- WI Guardianship Support Center </a:t>
            </a:r>
          </a:p>
          <a:p>
            <a:pPr marL="0" indent="0">
              <a:buNone/>
            </a:pPr>
            <a:r>
              <a:rPr lang="en-US" sz="3900" dirty="0"/>
              <a:t>	</a:t>
            </a:r>
            <a:r>
              <a:rPr lang="en-US" sz="3900" u="sng" dirty="0"/>
              <a:t> </a:t>
            </a:r>
            <a:r>
              <a:rPr lang="en-US" sz="3900" b="1" u="sng" dirty="0"/>
              <a:t>http://</a:t>
            </a:r>
            <a:r>
              <a:rPr lang="en-US" sz="3900" b="1" u="sng" dirty="0" smtClean="0"/>
              <a:t>gwaar.org </a:t>
            </a:r>
          </a:p>
          <a:p>
            <a:pPr marL="0" indent="0">
              <a:buNone/>
            </a:pPr>
            <a:r>
              <a:rPr lang="en-US" sz="3900" b="1" dirty="0" smtClean="0"/>
              <a:t>	608.224.0606 x 314 OR</a:t>
            </a:r>
          </a:p>
          <a:p>
            <a:pPr marL="0" indent="0">
              <a:buNone/>
            </a:pPr>
            <a:r>
              <a:rPr lang="en-US" sz="3900" b="1" dirty="0"/>
              <a:t>	</a:t>
            </a:r>
            <a:r>
              <a:rPr lang="en-US" sz="3900" b="1" dirty="0" smtClean="0"/>
              <a:t>Hotline 855.409.9410</a:t>
            </a:r>
            <a:endParaRPr lang="en-US" sz="3900" b="1" dirty="0"/>
          </a:p>
          <a:p>
            <a:pPr marL="457200" lvl="1" indent="0">
              <a:buNone/>
            </a:pPr>
            <a:endParaRPr lang="en-US" sz="3900" dirty="0" smtClean="0"/>
          </a:p>
          <a:p>
            <a:pPr marL="0" indent="0">
              <a:buNone/>
            </a:pPr>
            <a:r>
              <a:rPr lang="en-US" sz="3900" dirty="0" smtClean="0"/>
              <a:t>*Wisconsin </a:t>
            </a:r>
            <a:r>
              <a:rPr lang="en-US" sz="3900" dirty="0"/>
              <a:t>Department of Health Service </a:t>
            </a:r>
            <a:r>
              <a:rPr lang="en-US" sz="3900" dirty="0" smtClean="0"/>
              <a:t>	</a:t>
            </a:r>
            <a:r>
              <a:rPr lang="en-US" sz="3900" b="1" u="sng" dirty="0" smtClean="0"/>
              <a:t>http</a:t>
            </a:r>
            <a:r>
              <a:rPr lang="en-US" sz="3900" b="1" u="sng" dirty="0"/>
              <a:t>://</a:t>
            </a:r>
            <a:r>
              <a:rPr lang="en-US" sz="3900" b="1" u="sng" dirty="0" smtClean="0"/>
              <a:t>www.dhs.wisconsin.gov/forms/AdvDirectives/index.htm</a:t>
            </a:r>
          </a:p>
          <a:p>
            <a:pPr marL="0" indent="0">
              <a:buNone/>
            </a:pP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423636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Victim of Crime Advocate</a:t>
            </a:r>
            <a:r>
              <a:rPr lang="en-US" sz="2800" dirty="0"/>
              <a:t/>
            </a:r>
            <a:br>
              <a:rPr lang="en-US" sz="2800"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Assists victims of crimes who are 60 and over in Dane County:</a:t>
            </a:r>
          </a:p>
          <a:p>
            <a:pPr marL="0" indent="0">
              <a:buNone/>
            </a:pPr>
            <a:endParaRPr lang="en-US" dirty="0" smtClean="0"/>
          </a:p>
          <a:p>
            <a:r>
              <a:rPr lang="en-US" dirty="0" smtClean="0"/>
              <a:t>Exercise their legal rights</a:t>
            </a:r>
          </a:p>
          <a:p>
            <a:r>
              <a:rPr lang="en-US" dirty="0" smtClean="0"/>
              <a:t>Make a safety plan</a:t>
            </a:r>
          </a:p>
          <a:p>
            <a:r>
              <a:rPr lang="en-US" dirty="0" smtClean="0"/>
              <a:t>Better understand the impact of crime and how to recover mentally, physically and financially</a:t>
            </a:r>
            <a:endParaRPr lang="en-US" dirty="0"/>
          </a:p>
        </p:txBody>
      </p:sp>
    </p:spTree>
    <p:extLst>
      <p:ext uri="{BB962C8B-B14F-4D97-AF65-F5344CB8AC3E}">
        <p14:creationId xmlns:p14="http://schemas.microsoft.com/office/powerpoint/2010/main" val="2003162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Adult/Elder Abuse and Neglect</a:t>
            </a:r>
            <a:br>
              <a:rPr lang="en-US" dirty="0" smtClean="0"/>
            </a:br>
            <a:r>
              <a:rPr lang="en-US" dirty="0" smtClean="0"/>
              <a:t>Who is Mandated to Report?</a:t>
            </a:r>
            <a:endParaRPr lang="en-US" dirty="0"/>
          </a:p>
        </p:txBody>
      </p:sp>
      <p:sp>
        <p:nvSpPr>
          <p:cNvPr id="3" name="Content Placeholder 2"/>
          <p:cNvSpPr>
            <a:spLocks noGrp="1"/>
          </p:cNvSpPr>
          <p:nvPr>
            <p:ph idx="1"/>
          </p:nvPr>
        </p:nvSpPr>
        <p:spPr>
          <a:xfrm>
            <a:off x="457200" y="1981200"/>
            <a:ext cx="8229600" cy="4144963"/>
          </a:xfrm>
        </p:spPr>
        <p:txBody>
          <a:bodyPr>
            <a:normAutofit fontScale="92500" lnSpcReduction="20000"/>
          </a:bodyPr>
          <a:lstStyle/>
          <a:p>
            <a:pPr marL="514350" indent="-514350">
              <a:buFont typeface="+mj-lt"/>
              <a:buAutoNum type="arabicPeriod"/>
            </a:pPr>
            <a:r>
              <a:rPr lang="en-US" dirty="0" smtClean="0"/>
              <a:t>An employee of any entity that is licensed, certified, or approved by or registered with the Wisconsin Department of Health Services</a:t>
            </a:r>
          </a:p>
          <a:p>
            <a:pPr marL="1314450" lvl="2" indent="-514350"/>
            <a:r>
              <a:rPr lang="en-US" dirty="0" smtClean="0"/>
              <a:t>Dane County’s CCS is certified by DHS</a:t>
            </a:r>
          </a:p>
          <a:p>
            <a:pPr marL="1314450" lvl="2" indent="-514350"/>
            <a:r>
              <a:rPr lang="en-US" dirty="0" smtClean="0"/>
              <a:t>All CCS Staff are mandated reporters</a:t>
            </a:r>
          </a:p>
          <a:p>
            <a:pPr marL="514350" indent="-514350">
              <a:buFont typeface="+mj-lt"/>
              <a:buAutoNum type="arabicPeriod"/>
            </a:pPr>
            <a:endParaRPr lang="en-US" dirty="0"/>
          </a:p>
          <a:p>
            <a:pPr marL="514350" indent="-514350">
              <a:buFont typeface="+mj-lt"/>
              <a:buAutoNum type="arabicPeriod"/>
            </a:pPr>
            <a:r>
              <a:rPr lang="en-US" dirty="0" smtClean="0"/>
              <a:t>A health care provider</a:t>
            </a:r>
          </a:p>
          <a:p>
            <a:pPr marL="514350" indent="-514350">
              <a:buFont typeface="+mj-lt"/>
              <a:buAutoNum type="arabicPeriod"/>
            </a:pPr>
            <a:endParaRPr lang="en-US" dirty="0"/>
          </a:p>
          <a:p>
            <a:pPr marL="514350" indent="-514350">
              <a:buFont typeface="+mj-lt"/>
              <a:buAutoNum type="arabicPeriod"/>
            </a:pPr>
            <a:r>
              <a:rPr lang="en-US" dirty="0" smtClean="0"/>
              <a:t>A social worker, professional counselor, or marriage and family therapist </a:t>
            </a:r>
          </a:p>
        </p:txBody>
      </p:sp>
    </p:spTree>
    <p:extLst>
      <p:ext uri="{BB962C8B-B14F-4D97-AF65-F5344CB8AC3E}">
        <p14:creationId xmlns:p14="http://schemas.microsoft.com/office/powerpoint/2010/main" val="1305041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a report mandated?</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endParaRPr lang="en-US" dirty="0" smtClean="0"/>
          </a:p>
          <a:p>
            <a:r>
              <a:rPr lang="en-US" dirty="0" smtClean="0"/>
              <a:t>If the mandated reporter </a:t>
            </a:r>
            <a:r>
              <a:rPr lang="en-US" dirty="0"/>
              <a:t>has seen an adult at risk in the course of professional </a:t>
            </a:r>
            <a:r>
              <a:rPr lang="en-US" dirty="0" smtClean="0"/>
              <a:t>duties </a:t>
            </a:r>
            <a:r>
              <a:rPr lang="en-US" b="1" u="sng" dirty="0" smtClean="0"/>
              <a:t>AND</a:t>
            </a:r>
            <a:r>
              <a:rPr lang="en-US" dirty="0" smtClean="0"/>
              <a:t> </a:t>
            </a:r>
          </a:p>
          <a:p>
            <a:pPr lvl="1"/>
            <a:r>
              <a:rPr lang="en-US" b="1" i="1" dirty="0"/>
              <a:t>T</a:t>
            </a:r>
            <a:r>
              <a:rPr lang="en-US" dirty="0" smtClean="0"/>
              <a:t>he adult at risk has requested the person to make the report  </a:t>
            </a:r>
            <a:r>
              <a:rPr lang="en-US" i="1" u="sng" dirty="0" smtClean="0"/>
              <a:t>or</a:t>
            </a:r>
          </a:p>
          <a:p>
            <a:pPr lvl="1"/>
            <a:r>
              <a:rPr lang="en-US" dirty="0" smtClean="0"/>
              <a:t>There is reasonable cause to believe that the adult at risk is at IMMINENT risk of serious bodily harm, death, sexual assault, or significant property loss AND is unable to make an informed judgment about whether to report the risk</a:t>
            </a:r>
          </a:p>
          <a:p>
            <a:endParaRPr lang="en-US" dirty="0"/>
          </a:p>
          <a:p>
            <a:endParaRPr lang="en-US" dirty="0"/>
          </a:p>
        </p:txBody>
      </p:sp>
    </p:spTree>
    <p:extLst>
      <p:ext uri="{BB962C8B-B14F-4D97-AF65-F5344CB8AC3E}">
        <p14:creationId xmlns:p14="http://schemas.microsoft.com/office/powerpoint/2010/main" val="1631623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There is no reporting required </a:t>
            </a:r>
            <a:r>
              <a:rPr lang="en-US" b="1" i="1" u="sng" dirty="0" smtClean="0"/>
              <a:t>IF</a:t>
            </a:r>
            <a:r>
              <a:rPr lang="en-US" dirty="0"/>
              <a:t> </a:t>
            </a:r>
            <a:r>
              <a:rPr lang="en-US" dirty="0" smtClean="0"/>
              <a:t>the professional believes that filing the report would not be in the best interest of the adult at risk.</a:t>
            </a:r>
          </a:p>
          <a:p>
            <a:endParaRPr lang="en-US" dirty="0"/>
          </a:p>
          <a:p>
            <a:r>
              <a:rPr lang="en-US" dirty="0" smtClean="0"/>
              <a:t> The reasons for not reporting </a:t>
            </a:r>
            <a:r>
              <a:rPr lang="en-US" b="1" u="sng" dirty="0" smtClean="0"/>
              <a:t>MUST</a:t>
            </a:r>
            <a:r>
              <a:rPr lang="en-US" dirty="0" smtClean="0"/>
              <a:t> be documented in the case file of the suspected victim.  </a:t>
            </a:r>
            <a:endParaRPr lang="en-US" dirty="0"/>
          </a:p>
        </p:txBody>
      </p:sp>
    </p:spTree>
    <p:extLst>
      <p:ext uri="{BB962C8B-B14F-4D97-AF65-F5344CB8AC3E}">
        <p14:creationId xmlns:p14="http://schemas.microsoft.com/office/powerpoint/2010/main" val="1528433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Report?	</a:t>
            </a:r>
            <a:endParaRPr lang="en-US" dirty="0"/>
          </a:p>
        </p:txBody>
      </p:sp>
      <p:sp>
        <p:nvSpPr>
          <p:cNvPr id="3" name="Content Placeholder 2"/>
          <p:cNvSpPr>
            <a:spLocks noGrp="1"/>
          </p:cNvSpPr>
          <p:nvPr>
            <p:ph idx="1"/>
          </p:nvPr>
        </p:nvSpPr>
        <p:spPr>
          <a:xfrm>
            <a:off x="228600" y="1752600"/>
            <a:ext cx="8686800" cy="4800600"/>
          </a:xfrm>
        </p:spPr>
        <p:txBody>
          <a:bodyPr>
            <a:normAutofit fontScale="92500" lnSpcReduction="10000"/>
          </a:bodyPr>
          <a:lstStyle/>
          <a:p>
            <a:r>
              <a:rPr lang="en-US" sz="4000" dirty="0" smtClean="0"/>
              <a:t>Call the Dane County </a:t>
            </a:r>
            <a:r>
              <a:rPr lang="en-US" sz="4000" dirty="0" smtClean="0"/>
              <a:t>Adult/Elder </a:t>
            </a:r>
            <a:r>
              <a:rPr lang="en-US" sz="4000" dirty="0" smtClean="0"/>
              <a:t>Abuse and Neglect/Adults at Risk Helpline:  </a:t>
            </a:r>
            <a:r>
              <a:rPr lang="en-US" sz="4000" b="1" dirty="0" smtClean="0"/>
              <a:t>261-9933</a:t>
            </a:r>
          </a:p>
          <a:p>
            <a:endParaRPr lang="en-US" sz="4000" dirty="0" smtClean="0"/>
          </a:p>
          <a:p>
            <a:r>
              <a:rPr lang="en-US" sz="4000" dirty="0" smtClean="0"/>
              <a:t>Contact Law </a:t>
            </a:r>
            <a:r>
              <a:rPr lang="en-US" sz="4000" dirty="0"/>
              <a:t>Enforcement </a:t>
            </a:r>
          </a:p>
          <a:p>
            <a:endParaRPr lang="en-US" sz="4000" dirty="0" smtClean="0"/>
          </a:p>
          <a:p>
            <a:r>
              <a:rPr lang="en-US" sz="4000" dirty="0" smtClean="0"/>
              <a:t>Call the Wisconsin Division of Quality Assurance  at 266-8481</a:t>
            </a:r>
          </a:p>
          <a:p>
            <a:endParaRPr lang="en-US" sz="4000" dirty="0" smtClean="0"/>
          </a:p>
        </p:txBody>
      </p:sp>
    </p:spTree>
    <p:extLst>
      <p:ext uri="{BB962C8B-B14F-4D97-AF65-F5344CB8AC3E}">
        <p14:creationId xmlns:p14="http://schemas.microsoft.com/office/powerpoint/2010/main" val="2039996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Adult Protective Services </a:t>
            </a:r>
            <a:br>
              <a:rPr lang="en-US" b="1" dirty="0" smtClean="0"/>
            </a:br>
            <a:r>
              <a:rPr lang="en-US" b="1" dirty="0" smtClean="0"/>
              <a:t>in Dane County</a:t>
            </a:r>
            <a:endParaRPr lang="en-US" b="1" dirty="0"/>
          </a:p>
        </p:txBody>
      </p:sp>
      <p:sp>
        <p:nvSpPr>
          <p:cNvPr id="3" name="Content Placeholder 2"/>
          <p:cNvSpPr>
            <a:spLocks noGrp="1"/>
          </p:cNvSpPr>
          <p:nvPr>
            <p:ph idx="1"/>
          </p:nvPr>
        </p:nvSpPr>
        <p:spPr>
          <a:xfrm>
            <a:off x="457200" y="1828800"/>
            <a:ext cx="8229600" cy="4525963"/>
          </a:xfrm>
        </p:spPr>
        <p:txBody>
          <a:bodyPr>
            <a:normAutofit/>
          </a:bodyPr>
          <a:lstStyle/>
          <a:p>
            <a:endParaRPr lang="en-US" sz="4000" dirty="0"/>
          </a:p>
          <a:p>
            <a:r>
              <a:rPr lang="en-US" sz="4000" dirty="0" smtClean="0"/>
              <a:t>Adult </a:t>
            </a:r>
            <a:r>
              <a:rPr lang="en-US" sz="4000" dirty="0"/>
              <a:t>Guardianship Program (AGP</a:t>
            </a:r>
            <a:r>
              <a:rPr lang="en-US" sz="4000" dirty="0" smtClean="0"/>
              <a:t>)</a:t>
            </a:r>
          </a:p>
          <a:p>
            <a:r>
              <a:rPr lang="en-US" sz="4000" dirty="0"/>
              <a:t>Victim of Crime Advocate (</a:t>
            </a:r>
            <a:r>
              <a:rPr lang="en-US" sz="4000" dirty="0" smtClean="0"/>
              <a:t>VOCA)</a:t>
            </a:r>
          </a:p>
          <a:p>
            <a:r>
              <a:rPr lang="en-US" sz="4000" dirty="0" smtClean="0"/>
              <a:t>Elder </a:t>
            </a:r>
            <a:r>
              <a:rPr lang="en-US" sz="4000" dirty="0"/>
              <a:t>Abuse and Neglect (EAN) </a:t>
            </a:r>
          </a:p>
          <a:p>
            <a:r>
              <a:rPr lang="en-US" sz="4000" dirty="0"/>
              <a:t>Adults at Risk (AAR) </a:t>
            </a:r>
          </a:p>
          <a:p>
            <a:endParaRPr lang="en-US" dirty="0"/>
          </a:p>
        </p:txBody>
      </p:sp>
    </p:spTree>
    <p:extLst>
      <p:ext uri="{BB962C8B-B14F-4D97-AF65-F5344CB8AC3E}">
        <p14:creationId xmlns:p14="http://schemas.microsoft.com/office/powerpoint/2010/main" val="57257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Abuse/Neglect	</a:t>
            </a:r>
            <a:endParaRPr lang="en-US" dirty="0"/>
          </a:p>
        </p:txBody>
      </p:sp>
      <p:sp>
        <p:nvSpPr>
          <p:cNvPr id="3" name="Content Placeholder 2"/>
          <p:cNvSpPr>
            <a:spLocks noGrp="1"/>
          </p:cNvSpPr>
          <p:nvPr>
            <p:ph idx="1"/>
          </p:nvPr>
        </p:nvSpPr>
        <p:spPr/>
        <p:txBody>
          <a:bodyPr>
            <a:normAutofit/>
          </a:bodyPr>
          <a:lstStyle/>
          <a:p>
            <a:r>
              <a:rPr lang="en-US" sz="4100" dirty="0" smtClean="0"/>
              <a:t>Physical Abuse</a:t>
            </a:r>
          </a:p>
          <a:p>
            <a:r>
              <a:rPr lang="en-US" sz="4100" dirty="0" smtClean="0"/>
              <a:t>Emotional Abuse</a:t>
            </a:r>
          </a:p>
          <a:p>
            <a:r>
              <a:rPr lang="en-US" sz="4100" dirty="0" smtClean="0"/>
              <a:t>Sexual Abuse</a:t>
            </a:r>
          </a:p>
          <a:p>
            <a:r>
              <a:rPr lang="en-US" sz="4100" dirty="0" smtClean="0"/>
              <a:t>Neglect</a:t>
            </a:r>
          </a:p>
          <a:p>
            <a:r>
              <a:rPr lang="en-US" sz="4100" dirty="0" smtClean="0"/>
              <a:t>Self Neglect</a:t>
            </a:r>
          </a:p>
          <a:p>
            <a:r>
              <a:rPr lang="en-US" sz="4100" dirty="0" smtClean="0"/>
              <a:t>Financial Exploitation</a:t>
            </a:r>
          </a:p>
          <a:p>
            <a:pPr marL="0" indent="0">
              <a:buNone/>
            </a:pP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1600200"/>
            <a:ext cx="3910863" cy="3886200"/>
          </a:xfrm>
          <a:prstGeom prst="rect">
            <a:avLst/>
          </a:prstGeom>
        </p:spPr>
      </p:pic>
    </p:spTree>
    <p:extLst>
      <p:ext uri="{BB962C8B-B14F-4D97-AF65-F5344CB8AC3E}">
        <p14:creationId xmlns:p14="http://schemas.microsoft.com/office/powerpoint/2010/main" val="1202442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latin typeface="Arial" pitchFamily="34" charset="0"/>
              </a:rPr>
              <a:t>What happens after </a:t>
            </a:r>
            <a:r>
              <a:rPr lang="en-US" altLang="en-US" b="1" dirty="0" smtClean="0">
                <a:latin typeface="Arial" pitchFamily="34" charset="0"/>
              </a:rPr>
              <a:t>the adult/elder abuse worker is assigned the case?</a:t>
            </a:r>
            <a:endParaRPr lang="en-US" dirty="0"/>
          </a:p>
        </p:txBody>
      </p:sp>
      <p:sp>
        <p:nvSpPr>
          <p:cNvPr id="3" name="Content Placeholder 2"/>
          <p:cNvSpPr>
            <a:spLocks noGrp="1"/>
          </p:cNvSpPr>
          <p:nvPr>
            <p:ph idx="1"/>
          </p:nvPr>
        </p:nvSpPr>
        <p:spPr>
          <a:xfrm>
            <a:off x="457200" y="2362200"/>
            <a:ext cx="8229600" cy="3992563"/>
          </a:xfrm>
        </p:spPr>
        <p:txBody>
          <a:bodyPr/>
          <a:lstStyle/>
          <a:p>
            <a:pPr>
              <a:lnSpc>
                <a:spcPct val="90000"/>
              </a:lnSpc>
              <a:buClr>
                <a:schemeClr val="tx1"/>
              </a:buClr>
              <a:buFont typeface="Wingdings" pitchFamily="2" charset="2"/>
              <a:buChar char="§"/>
            </a:pPr>
            <a:r>
              <a:rPr lang="en-US" altLang="en-US" dirty="0">
                <a:latin typeface="Arial" pitchFamily="34" charset="0"/>
              </a:rPr>
              <a:t>Assess for safety.</a:t>
            </a:r>
          </a:p>
          <a:p>
            <a:pPr>
              <a:lnSpc>
                <a:spcPct val="90000"/>
              </a:lnSpc>
              <a:buClr>
                <a:schemeClr val="tx1"/>
              </a:buClr>
              <a:buFont typeface="Wingdings" pitchFamily="2" charset="2"/>
              <a:buChar char="§"/>
            </a:pPr>
            <a:endParaRPr lang="en-US" altLang="en-US" dirty="0">
              <a:latin typeface="Arial" pitchFamily="34" charset="0"/>
            </a:endParaRPr>
          </a:p>
          <a:p>
            <a:pPr>
              <a:lnSpc>
                <a:spcPct val="90000"/>
              </a:lnSpc>
              <a:buClr>
                <a:schemeClr val="tx1"/>
              </a:buClr>
              <a:buFont typeface="Wingdings" pitchFamily="2" charset="2"/>
              <a:buChar char="§"/>
            </a:pPr>
            <a:r>
              <a:rPr lang="en-US" altLang="en-US" dirty="0">
                <a:latin typeface="Arial" pitchFamily="34" charset="0"/>
              </a:rPr>
              <a:t>Provide assistance based on </a:t>
            </a:r>
            <a:r>
              <a:rPr lang="en-US" altLang="en-US" dirty="0" smtClean="0">
                <a:latin typeface="Arial" pitchFamily="34" charset="0"/>
              </a:rPr>
              <a:t>the </a:t>
            </a:r>
            <a:r>
              <a:rPr lang="en-US" altLang="en-US" dirty="0">
                <a:latin typeface="Arial" pitchFamily="34" charset="0"/>
              </a:rPr>
              <a:t>person’s need and agreement for services.</a:t>
            </a:r>
          </a:p>
          <a:p>
            <a:pPr>
              <a:lnSpc>
                <a:spcPct val="90000"/>
              </a:lnSpc>
              <a:buClr>
                <a:schemeClr val="tx1"/>
              </a:buClr>
              <a:buFont typeface="Wingdings" pitchFamily="2" charset="2"/>
              <a:buChar char="§"/>
            </a:pPr>
            <a:endParaRPr lang="en-US" altLang="en-US" dirty="0">
              <a:latin typeface="Arial" pitchFamily="34" charset="0"/>
            </a:endParaRPr>
          </a:p>
          <a:p>
            <a:pPr>
              <a:lnSpc>
                <a:spcPct val="90000"/>
              </a:lnSpc>
              <a:buClr>
                <a:schemeClr val="tx1"/>
              </a:buClr>
              <a:buFont typeface="Wingdings" pitchFamily="2" charset="2"/>
              <a:buChar char="§"/>
            </a:pPr>
            <a:r>
              <a:rPr lang="en-US" altLang="en-US" dirty="0">
                <a:latin typeface="Arial" pitchFamily="34" charset="0"/>
              </a:rPr>
              <a:t>Assist </a:t>
            </a:r>
            <a:r>
              <a:rPr lang="en-US" altLang="en-US" dirty="0" smtClean="0">
                <a:latin typeface="Arial" pitchFamily="34" charset="0"/>
              </a:rPr>
              <a:t>the individual with </a:t>
            </a:r>
            <a:r>
              <a:rPr lang="en-US" altLang="en-US" dirty="0">
                <a:latin typeface="Arial" pitchFamily="34" charset="0"/>
              </a:rPr>
              <a:t>remaining in the least restrictive  </a:t>
            </a:r>
            <a:r>
              <a:rPr lang="en-US" altLang="en-US" dirty="0" smtClean="0">
                <a:latin typeface="Arial" pitchFamily="34" charset="0"/>
              </a:rPr>
              <a:t>environment.</a:t>
            </a:r>
            <a:endParaRPr lang="en-US" dirty="0"/>
          </a:p>
        </p:txBody>
      </p:sp>
    </p:spTree>
    <p:extLst>
      <p:ext uri="{BB962C8B-B14F-4D97-AF65-F5344CB8AC3E}">
        <p14:creationId xmlns:p14="http://schemas.microsoft.com/office/powerpoint/2010/main" val="1045640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Self Determination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lvl="1">
              <a:lnSpc>
                <a:spcPct val="90000"/>
              </a:lnSpc>
              <a:buClr>
                <a:schemeClr val="tx1"/>
              </a:buClr>
              <a:buNone/>
              <a:defRPr/>
            </a:pPr>
            <a:r>
              <a:rPr kumimoji="1" lang="en-US" sz="3600" dirty="0">
                <a:latin typeface="Arial" pitchFamily="34" charset="0"/>
              </a:rPr>
              <a:t>Competent </a:t>
            </a:r>
            <a:r>
              <a:rPr kumimoji="1" lang="en-US" sz="3600" dirty="0" smtClean="0">
                <a:latin typeface="Arial" pitchFamily="34" charset="0"/>
              </a:rPr>
              <a:t>adults have </a:t>
            </a:r>
            <a:r>
              <a:rPr kumimoji="1" lang="en-US" sz="3600" dirty="0">
                <a:latin typeface="Arial" pitchFamily="34" charset="0"/>
              </a:rPr>
              <a:t>the right to</a:t>
            </a:r>
            <a:r>
              <a:rPr kumimoji="1" lang="en-US" sz="3600" dirty="0" smtClean="0">
                <a:latin typeface="Arial" pitchFamily="34" charset="0"/>
              </a:rPr>
              <a:t>:</a:t>
            </a:r>
            <a:endParaRPr kumimoji="1" lang="en-US" sz="3600" dirty="0">
              <a:latin typeface="Arial" pitchFamily="34" charset="0"/>
            </a:endParaRPr>
          </a:p>
          <a:p>
            <a:pPr lvl="1">
              <a:lnSpc>
                <a:spcPct val="90000"/>
              </a:lnSpc>
              <a:buClr>
                <a:schemeClr val="tx1"/>
              </a:buClr>
              <a:buNone/>
              <a:defRPr/>
            </a:pPr>
            <a:endParaRPr kumimoji="1" lang="en-US" sz="3600" dirty="0">
              <a:latin typeface="Arial" pitchFamily="34" charset="0"/>
            </a:endParaRPr>
          </a:p>
          <a:p>
            <a:pPr lvl="2">
              <a:lnSpc>
                <a:spcPct val="90000"/>
              </a:lnSpc>
              <a:buClr>
                <a:schemeClr val="tx1"/>
              </a:buClr>
              <a:buFont typeface="Wingdings" pitchFamily="2" charset="2"/>
              <a:buChar char="§"/>
              <a:defRPr/>
            </a:pPr>
            <a:r>
              <a:rPr kumimoji="1" lang="en-US" sz="3200" dirty="0">
                <a:latin typeface="Arial" pitchFamily="34" charset="0"/>
              </a:rPr>
              <a:t>Decide how and where to live</a:t>
            </a:r>
          </a:p>
          <a:p>
            <a:pPr lvl="2">
              <a:lnSpc>
                <a:spcPct val="90000"/>
              </a:lnSpc>
              <a:buClr>
                <a:schemeClr val="tx1"/>
              </a:buClr>
              <a:buNone/>
              <a:defRPr/>
            </a:pPr>
            <a:endParaRPr kumimoji="1" lang="en-US" sz="3200" dirty="0">
              <a:latin typeface="Arial" pitchFamily="34" charset="0"/>
            </a:endParaRPr>
          </a:p>
          <a:p>
            <a:pPr lvl="2">
              <a:lnSpc>
                <a:spcPct val="90000"/>
              </a:lnSpc>
              <a:buClr>
                <a:schemeClr val="tx1"/>
              </a:buClr>
              <a:buFont typeface="Wingdings" pitchFamily="2" charset="2"/>
              <a:buChar char="§"/>
              <a:defRPr/>
            </a:pPr>
            <a:r>
              <a:rPr kumimoji="1" lang="en-US" sz="3200" dirty="0">
                <a:latin typeface="Arial" pitchFamily="34" charset="0"/>
              </a:rPr>
              <a:t>Choose whether to accept </a:t>
            </a:r>
            <a:r>
              <a:rPr kumimoji="1" lang="en-US" sz="3200" dirty="0" smtClean="0">
                <a:latin typeface="Arial" pitchFamily="34" charset="0"/>
              </a:rPr>
              <a:t>or decline services </a:t>
            </a:r>
            <a:endParaRPr kumimoji="1" lang="en-US" sz="3200" dirty="0">
              <a:latin typeface="Arial" pitchFamily="34" charset="0"/>
            </a:endParaRPr>
          </a:p>
          <a:p>
            <a:pPr lvl="2">
              <a:lnSpc>
                <a:spcPct val="90000"/>
              </a:lnSpc>
              <a:buClr>
                <a:schemeClr val="tx1"/>
              </a:buClr>
              <a:buNone/>
              <a:defRPr/>
            </a:pPr>
            <a:endParaRPr kumimoji="1" lang="en-US" sz="3200" dirty="0">
              <a:latin typeface="Arial" pitchFamily="34" charset="0"/>
            </a:endParaRPr>
          </a:p>
          <a:p>
            <a:pPr lvl="2">
              <a:lnSpc>
                <a:spcPct val="90000"/>
              </a:lnSpc>
              <a:buClr>
                <a:schemeClr val="tx1"/>
              </a:buClr>
              <a:buFont typeface="Wingdings" pitchFamily="2" charset="2"/>
              <a:buChar char="§"/>
              <a:defRPr/>
            </a:pPr>
            <a:r>
              <a:rPr kumimoji="1" lang="en-US" sz="3200" dirty="0">
                <a:latin typeface="Arial" pitchFamily="34" charset="0"/>
              </a:rPr>
              <a:t>Make decisions different from those </a:t>
            </a:r>
            <a:r>
              <a:rPr kumimoji="1" lang="en-US" sz="3200" dirty="0" smtClean="0">
                <a:latin typeface="Arial" pitchFamily="34" charset="0"/>
              </a:rPr>
              <a:t>most people in society </a:t>
            </a:r>
            <a:r>
              <a:rPr kumimoji="1" lang="en-US" sz="3200" dirty="0">
                <a:latin typeface="Arial" pitchFamily="34" charset="0"/>
              </a:rPr>
              <a:t>would make</a:t>
            </a:r>
            <a:r>
              <a:rPr kumimoji="1" lang="en-US" sz="3200" dirty="0" smtClean="0">
                <a:latin typeface="Arial" pitchFamily="34" charset="0"/>
              </a:rPr>
              <a:t>, </a:t>
            </a:r>
            <a:r>
              <a:rPr kumimoji="1" lang="en-US" sz="3200" b="1" dirty="0" smtClean="0">
                <a:latin typeface="Arial" pitchFamily="34" charset="0"/>
              </a:rPr>
              <a:t>including bad decisions</a:t>
            </a:r>
            <a:endParaRPr lang="en-US" sz="3200" b="1" dirty="0"/>
          </a:p>
        </p:txBody>
      </p:sp>
    </p:spTree>
    <p:extLst>
      <p:ext uri="{BB962C8B-B14F-4D97-AF65-F5344CB8AC3E}">
        <p14:creationId xmlns:p14="http://schemas.microsoft.com/office/powerpoint/2010/main" val="1865895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sz="3600" dirty="0" smtClean="0"/>
          </a:p>
          <a:p>
            <a:pPr marL="0" indent="0" algn="ctr">
              <a:buNone/>
            </a:pPr>
            <a:r>
              <a:rPr lang="en-US" sz="5400" b="1" dirty="0" smtClean="0"/>
              <a:t>Call </a:t>
            </a:r>
            <a:r>
              <a:rPr lang="en-US" sz="5400" b="1" dirty="0"/>
              <a:t>the EAN /</a:t>
            </a:r>
            <a:r>
              <a:rPr lang="en-US" sz="5400" b="1" dirty="0" smtClean="0"/>
              <a:t>AAR </a:t>
            </a:r>
            <a:r>
              <a:rPr lang="en-US" sz="5400" b="1" dirty="0"/>
              <a:t>Helpline at </a:t>
            </a:r>
          </a:p>
          <a:p>
            <a:pPr marL="0" indent="0" algn="ctr">
              <a:buNone/>
            </a:pPr>
            <a:r>
              <a:rPr lang="en-US" sz="6600" b="1" dirty="0"/>
              <a:t>261-9933</a:t>
            </a:r>
          </a:p>
          <a:p>
            <a:endParaRPr lang="en-US" dirty="0"/>
          </a:p>
        </p:txBody>
      </p:sp>
    </p:spTree>
    <p:extLst>
      <p:ext uri="{BB962C8B-B14F-4D97-AF65-F5344CB8AC3E}">
        <p14:creationId xmlns:p14="http://schemas.microsoft.com/office/powerpoint/2010/main" val="414218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ext Placeholder 3"/>
          <p:cNvSpPr>
            <a:spLocks noGrp="1"/>
          </p:cNvSpPr>
          <p:nvPr>
            <p:ph type="body" sz="half" idx="2"/>
          </p:nvPr>
        </p:nvSpPr>
        <p:spPr/>
        <p:txBody>
          <a:bodyPr/>
          <a:lstStyle/>
          <a:p>
            <a:r>
              <a:rPr lang="en-US" sz="4000" b="1" dirty="0" smtClean="0"/>
              <a:t>Guardianship and Protective Orders Definitions</a:t>
            </a:r>
          </a:p>
        </p:txBody>
      </p:sp>
      <p:pic>
        <p:nvPicPr>
          <p:cNvPr id="5"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81400" y="2590800"/>
            <a:ext cx="5111750" cy="3619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5992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Guardianship and Protective Orders</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Guardianship is Mandated </a:t>
            </a:r>
            <a:r>
              <a:rPr lang="en-US" sz="4000" dirty="0"/>
              <a:t>by Chapter </a:t>
            </a:r>
            <a:r>
              <a:rPr lang="en-US" sz="4000" dirty="0" smtClean="0"/>
              <a:t>54 </a:t>
            </a:r>
            <a:r>
              <a:rPr lang="en-US" sz="4000" dirty="0"/>
              <a:t>in Wisconsin State </a:t>
            </a:r>
            <a:r>
              <a:rPr lang="en-US" sz="4000" dirty="0" smtClean="0"/>
              <a:t>Statutes</a:t>
            </a:r>
          </a:p>
          <a:p>
            <a:endParaRPr lang="en-US" sz="4000" dirty="0"/>
          </a:p>
          <a:p>
            <a:r>
              <a:rPr lang="en-US" sz="4000" dirty="0" smtClean="0"/>
              <a:t>Protective Service/Placement Orders are Mandated by Chapter 55 in Wisconsin State Statutes</a:t>
            </a:r>
            <a:endParaRPr lang="en-US" sz="4000" dirty="0"/>
          </a:p>
          <a:p>
            <a:endParaRPr lang="en-US" dirty="0"/>
          </a:p>
        </p:txBody>
      </p:sp>
    </p:spTree>
    <p:extLst>
      <p:ext uri="{BB962C8B-B14F-4D97-AF65-F5344CB8AC3E}">
        <p14:creationId xmlns:p14="http://schemas.microsoft.com/office/powerpoint/2010/main" val="3286326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Incompetence</a:t>
            </a:r>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20000"/>
          </a:bodyPr>
          <a:lstStyle/>
          <a:p>
            <a:pPr marL="0" indent="0">
              <a:buNone/>
            </a:pPr>
            <a:endParaRPr lang="en-US" dirty="0" smtClean="0"/>
          </a:p>
          <a:p>
            <a:r>
              <a:rPr lang="en-US" sz="3500" dirty="0"/>
              <a:t>The inability to effectively receive and evaluate information or communicate decisions to such an </a:t>
            </a:r>
            <a:r>
              <a:rPr lang="en-US" sz="3500" dirty="0" smtClean="0"/>
              <a:t>extent </a:t>
            </a:r>
            <a:r>
              <a:rPr lang="en-US" sz="3500" dirty="0"/>
              <a:t>that the individual is unable to meet the essential requirements for his or her physical safety </a:t>
            </a:r>
          </a:p>
          <a:p>
            <a:pPr marL="0" indent="0">
              <a:buNone/>
            </a:pPr>
            <a:r>
              <a:rPr lang="en-US" dirty="0"/>
              <a:t>	</a:t>
            </a:r>
            <a:r>
              <a:rPr lang="en-US" dirty="0" smtClean="0"/>
              <a:t>		</a:t>
            </a:r>
            <a:r>
              <a:rPr lang="en-US" sz="3900" b="1" dirty="0" smtClean="0"/>
              <a:t>AND</a:t>
            </a:r>
            <a:r>
              <a:rPr lang="en-US" dirty="0" smtClean="0"/>
              <a:t> </a:t>
            </a:r>
            <a:endParaRPr lang="en-US" dirty="0"/>
          </a:p>
          <a:p>
            <a:r>
              <a:rPr lang="en-US" sz="3500" dirty="0"/>
              <a:t>The </a:t>
            </a:r>
            <a:r>
              <a:rPr lang="en-US" sz="3500" dirty="0" smtClean="0"/>
              <a:t>individual’s </a:t>
            </a:r>
            <a:r>
              <a:rPr lang="en-US" sz="3500" dirty="0"/>
              <a:t>need for assistance in decision-making is unable to be met effectively and less-restrictively </a:t>
            </a:r>
            <a:r>
              <a:rPr lang="en-US" sz="3500" dirty="0" smtClean="0"/>
              <a:t>in a way that </a:t>
            </a:r>
            <a:r>
              <a:rPr lang="en-US" sz="3500" dirty="0"/>
              <a:t>the individual will </a:t>
            </a:r>
            <a:r>
              <a:rPr lang="en-US" sz="3500" dirty="0" smtClean="0"/>
              <a:t>accept.</a:t>
            </a:r>
            <a:endParaRPr lang="en-US" sz="3500" dirty="0"/>
          </a:p>
          <a:p>
            <a:endParaRPr lang="en-US" dirty="0"/>
          </a:p>
        </p:txBody>
      </p:sp>
    </p:spTree>
    <p:extLst>
      <p:ext uri="{BB962C8B-B14F-4D97-AF65-F5344CB8AC3E}">
        <p14:creationId xmlns:p14="http://schemas.microsoft.com/office/powerpoint/2010/main" val="2164522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783" y="0"/>
            <a:ext cx="8839200" cy="1143000"/>
          </a:xfrm>
        </p:spPr>
        <p:txBody>
          <a:bodyPr>
            <a:normAutofit/>
          </a:bodyPr>
          <a:lstStyle/>
          <a:p>
            <a:r>
              <a:rPr lang="en-US" b="1" dirty="0" smtClean="0"/>
              <a:t>Guardianship due to Incompetence:</a:t>
            </a:r>
            <a:endParaRPr lang="en-US" b="1" dirty="0"/>
          </a:p>
        </p:txBody>
      </p:sp>
      <p:sp>
        <p:nvSpPr>
          <p:cNvPr id="3" name="Content Placeholder 2"/>
          <p:cNvSpPr>
            <a:spLocks noGrp="1"/>
          </p:cNvSpPr>
          <p:nvPr>
            <p:ph idx="1"/>
          </p:nvPr>
        </p:nvSpPr>
        <p:spPr>
          <a:xfrm>
            <a:off x="228600" y="1447800"/>
            <a:ext cx="8382000" cy="4525963"/>
          </a:xfrm>
        </p:spPr>
        <p:txBody>
          <a:bodyPr/>
          <a:lstStyle/>
          <a:p>
            <a:r>
              <a:rPr lang="en-US" dirty="0" smtClean="0"/>
              <a:t>The </a:t>
            </a:r>
            <a:r>
              <a:rPr lang="en-US" dirty="0"/>
              <a:t>individual’s mental condition </a:t>
            </a:r>
            <a:r>
              <a:rPr lang="en-US" dirty="0" smtClean="0"/>
              <a:t>must </a:t>
            </a:r>
            <a:r>
              <a:rPr lang="en-US" dirty="0"/>
              <a:t>be likely to be </a:t>
            </a:r>
            <a:r>
              <a:rPr lang="en-US" b="1" dirty="0" smtClean="0"/>
              <a:t>permanent</a:t>
            </a:r>
          </a:p>
          <a:p>
            <a:r>
              <a:rPr lang="en-US" dirty="0" smtClean="0"/>
              <a:t> A </a:t>
            </a:r>
            <a:r>
              <a:rPr lang="en-US" dirty="0"/>
              <a:t>MD, Psychiatrist or licensed Psychologist must provide a written evaluation and, if needed, oral testimony, to the court </a:t>
            </a:r>
          </a:p>
          <a:p>
            <a:r>
              <a:rPr lang="en-US" dirty="0" smtClean="0"/>
              <a:t>Only </a:t>
            </a:r>
            <a:r>
              <a:rPr lang="en-US" dirty="0"/>
              <a:t>a Judge or Court </a:t>
            </a:r>
            <a:r>
              <a:rPr lang="en-US" dirty="0" smtClean="0"/>
              <a:t>Commissioner </a:t>
            </a:r>
            <a:r>
              <a:rPr lang="en-US" dirty="0"/>
              <a:t>can adjudicate incompetence </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410200" y="4793669"/>
            <a:ext cx="3539074" cy="1968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7141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Guardian of Person</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pPr marL="0" indent="0">
              <a:buNone/>
            </a:pPr>
            <a:endParaRPr lang="en-US" dirty="0" smtClean="0"/>
          </a:p>
          <a:p>
            <a:r>
              <a:rPr lang="en-US" sz="3600" dirty="0" smtClean="0"/>
              <a:t>Provide consent for medical care and </a:t>
            </a:r>
            <a:r>
              <a:rPr lang="en-US" sz="3600" dirty="0"/>
              <a:t>treatment, social services and care </a:t>
            </a:r>
            <a:r>
              <a:rPr lang="en-US" sz="3600" dirty="0" smtClean="0"/>
              <a:t>providers and release of records </a:t>
            </a:r>
          </a:p>
          <a:p>
            <a:pPr marL="0" indent="0">
              <a:buNone/>
            </a:pPr>
            <a:r>
              <a:rPr lang="en-US" sz="3600" dirty="0" smtClean="0"/>
              <a:t> </a:t>
            </a:r>
            <a:endParaRPr lang="en-US" sz="3600" dirty="0"/>
          </a:p>
          <a:p>
            <a:r>
              <a:rPr lang="en-US" sz="3600" dirty="0" smtClean="0"/>
              <a:t>There </a:t>
            </a:r>
            <a:r>
              <a:rPr lang="en-US" sz="3600" dirty="0"/>
              <a:t>is substantial discretion in decision-making and many gray areas such as individual preferences, lifestyle choices, friendships </a:t>
            </a:r>
            <a:r>
              <a:rPr lang="en-US" sz="3600" dirty="0" smtClean="0"/>
              <a:t>and </a:t>
            </a:r>
            <a:r>
              <a:rPr lang="en-US" sz="3600" dirty="0"/>
              <a:t>associations, community involvement </a:t>
            </a:r>
            <a:endParaRPr lang="en-US" sz="3600" dirty="0" smtClean="0"/>
          </a:p>
          <a:p>
            <a:endParaRPr lang="en-US" sz="3600" dirty="0"/>
          </a:p>
          <a:p>
            <a:pPr marL="0" indent="0">
              <a:buNone/>
            </a:pPr>
            <a:endParaRPr lang="en-US" sz="3600" dirty="0"/>
          </a:p>
          <a:p>
            <a:endParaRPr lang="en-US" dirty="0"/>
          </a:p>
        </p:txBody>
      </p:sp>
      <p:pic>
        <p:nvPicPr>
          <p:cNvPr id="5122" name="Picture 2" descr="\\FS\home$\sgd1\My Documents\My Pictures\Doct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74243"/>
            <a:ext cx="1524000" cy="1687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168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Guardian of Estate</a:t>
            </a:r>
            <a:endParaRPr lang="en-US" dirty="0"/>
          </a:p>
        </p:txBody>
      </p:sp>
      <p:sp>
        <p:nvSpPr>
          <p:cNvPr id="3" name="Content Placeholder 2"/>
          <p:cNvSpPr>
            <a:spLocks noGrp="1"/>
          </p:cNvSpPr>
          <p:nvPr>
            <p:ph idx="1"/>
          </p:nvPr>
        </p:nvSpPr>
        <p:spPr/>
        <p:txBody>
          <a:bodyPr/>
          <a:lstStyle/>
          <a:p>
            <a:pPr marL="0" indent="0">
              <a:buNone/>
            </a:pPr>
            <a:r>
              <a:rPr lang="en-US" dirty="0" smtClean="0"/>
              <a:t>*Secure </a:t>
            </a:r>
            <a:r>
              <a:rPr lang="en-US" dirty="0"/>
              <a:t>and manage property; preserve, retain,  </a:t>
            </a:r>
            <a:r>
              <a:rPr lang="en-US" dirty="0" smtClean="0"/>
              <a:t> 	sell</a:t>
            </a:r>
            <a:r>
              <a:rPr lang="en-US" dirty="0"/>
              <a:t>, or invest according to the law </a:t>
            </a:r>
          </a:p>
          <a:p>
            <a:pPr marL="0" indent="0">
              <a:buNone/>
            </a:pPr>
            <a:r>
              <a:rPr lang="en-US" dirty="0" smtClean="0"/>
              <a:t>*Collect </a:t>
            </a:r>
            <a:r>
              <a:rPr lang="en-US" dirty="0"/>
              <a:t>income, pay bills, deliver assets to </a:t>
            </a:r>
            <a:r>
              <a:rPr lang="en-US" dirty="0" smtClean="0"/>
              <a:t>Ward </a:t>
            </a:r>
            <a:endParaRPr lang="en-US" dirty="0"/>
          </a:p>
          <a:p>
            <a:pPr marL="0" indent="0">
              <a:buNone/>
            </a:pPr>
            <a:r>
              <a:rPr lang="en-US" dirty="0" smtClean="0"/>
              <a:t>*Apply </a:t>
            </a:r>
            <a:r>
              <a:rPr lang="en-US" dirty="0"/>
              <a:t>for benefits- public and/or private </a:t>
            </a:r>
          </a:p>
          <a:p>
            <a:pPr marL="0" indent="0">
              <a:buNone/>
            </a:pPr>
            <a:r>
              <a:rPr lang="en-US" dirty="0" smtClean="0"/>
              <a:t>*Taxes </a:t>
            </a:r>
            <a:endParaRPr lang="en-US" dirty="0"/>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1" y="3962400"/>
            <a:ext cx="4114800"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1387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Protective Service System (Ch. 55)</a:t>
            </a:r>
            <a:endParaRPr lang="en-US" dirty="0"/>
          </a:p>
        </p:txBody>
      </p:sp>
      <p:sp>
        <p:nvSpPr>
          <p:cNvPr id="3" name="Content Placeholder 2"/>
          <p:cNvSpPr>
            <a:spLocks noGrp="1"/>
          </p:cNvSpPr>
          <p:nvPr>
            <p:ph idx="1"/>
          </p:nvPr>
        </p:nvSpPr>
        <p:spPr>
          <a:xfrm>
            <a:off x="457200" y="1143000"/>
            <a:ext cx="8229600" cy="5562600"/>
          </a:xfrm>
        </p:spPr>
        <p:txBody>
          <a:bodyPr>
            <a:normAutofit fontScale="77500" lnSpcReduction="20000"/>
          </a:bodyPr>
          <a:lstStyle/>
          <a:p>
            <a:endParaRPr lang="en-US" dirty="0"/>
          </a:p>
          <a:p>
            <a:r>
              <a:rPr lang="en-US" sz="4000" dirty="0"/>
              <a:t>Protective </a:t>
            </a:r>
            <a:r>
              <a:rPr lang="en-US" sz="4000" dirty="0" smtClean="0"/>
              <a:t>Placement - </a:t>
            </a:r>
            <a:r>
              <a:rPr lang="en-US" sz="4000" dirty="0"/>
              <a:t>A primary need for care/custody as the individual is so totally incapable of providing for his or her own care/custody as to create a substantial risk of serious harm to self or others </a:t>
            </a:r>
            <a:endParaRPr lang="en-US" sz="4000" dirty="0" smtClean="0"/>
          </a:p>
          <a:p>
            <a:endParaRPr lang="en-US" sz="4000" dirty="0"/>
          </a:p>
          <a:p>
            <a:r>
              <a:rPr lang="en-US" sz="4000" dirty="0" smtClean="0"/>
              <a:t>Protective </a:t>
            </a:r>
            <a:r>
              <a:rPr lang="en-US" sz="4000" dirty="0"/>
              <a:t>Placement is needed if: </a:t>
            </a:r>
          </a:p>
          <a:p>
            <a:pPr marL="0" indent="0">
              <a:buNone/>
            </a:pPr>
            <a:r>
              <a:rPr lang="en-US" sz="4000" dirty="0" smtClean="0"/>
              <a:t>	- </a:t>
            </a:r>
            <a:r>
              <a:rPr lang="en-US" sz="4000" dirty="0"/>
              <a:t>placement is to a facility larger than 16 </a:t>
            </a:r>
            <a:r>
              <a:rPr lang="en-US" sz="4000" dirty="0" smtClean="0"/>
              <a:t>	beds </a:t>
            </a:r>
            <a:endParaRPr lang="en-US" sz="4000" dirty="0"/>
          </a:p>
          <a:p>
            <a:pPr marL="0" indent="0">
              <a:buNone/>
            </a:pPr>
            <a:r>
              <a:rPr lang="en-US" sz="4000" dirty="0" smtClean="0"/>
              <a:t>	- </a:t>
            </a:r>
            <a:r>
              <a:rPr lang="en-US" sz="4000" dirty="0"/>
              <a:t>HCPOA does not indicate </a:t>
            </a:r>
            <a:r>
              <a:rPr lang="en-US" sz="4000" dirty="0" smtClean="0"/>
              <a:t>CBRF/NH </a:t>
            </a:r>
            <a:r>
              <a:rPr lang="en-US" sz="4000" dirty="0"/>
              <a:t>admit </a:t>
            </a:r>
          </a:p>
          <a:p>
            <a:pPr marL="0" indent="0">
              <a:buNone/>
            </a:pPr>
            <a:r>
              <a:rPr lang="en-US" sz="4000" dirty="0" smtClean="0"/>
              <a:t>	- </a:t>
            </a:r>
            <a:r>
              <a:rPr lang="en-US" sz="4000" dirty="0"/>
              <a:t>Individual is mentally ill upon </a:t>
            </a:r>
            <a:r>
              <a:rPr lang="en-US" sz="4000" dirty="0" smtClean="0"/>
              <a:t>admission 	from </a:t>
            </a:r>
            <a:r>
              <a:rPr lang="en-US" sz="4000" dirty="0"/>
              <a:t>a </a:t>
            </a:r>
            <a:r>
              <a:rPr lang="en-US" sz="4000" dirty="0" smtClean="0"/>
              <a:t>hospital </a:t>
            </a:r>
            <a:r>
              <a:rPr lang="en-US" sz="4000" dirty="0"/>
              <a:t>setting </a:t>
            </a:r>
          </a:p>
        </p:txBody>
      </p:sp>
    </p:spTree>
    <p:extLst>
      <p:ext uri="{BB962C8B-B14F-4D97-AF65-F5344CB8AC3E}">
        <p14:creationId xmlns:p14="http://schemas.microsoft.com/office/powerpoint/2010/main" val="3383964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919</TotalTime>
  <Words>2709</Words>
  <Application>Microsoft Office PowerPoint</Application>
  <PresentationFormat>On-screen Show (4:3)</PresentationFormat>
  <Paragraphs>231</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Dane County Adult Protective Services</vt:lpstr>
      <vt:lpstr>Adult Protective Services  in Dane County</vt:lpstr>
      <vt:lpstr>PowerPoint Presentation</vt:lpstr>
      <vt:lpstr>Guardianship and Protective Orders</vt:lpstr>
      <vt:lpstr>Incompetence</vt:lpstr>
      <vt:lpstr>Guardianship due to Incompetence:</vt:lpstr>
      <vt:lpstr>Guardian of Person</vt:lpstr>
      <vt:lpstr>Guardian of Estate</vt:lpstr>
      <vt:lpstr>Protective Service System (Ch. 55)</vt:lpstr>
      <vt:lpstr>Protective Services</vt:lpstr>
      <vt:lpstr>Who may be involved in the Guardianship Process?</vt:lpstr>
      <vt:lpstr>Less Restrictive Alternatives to Guardianship</vt:lpstr>
      <vt:lpstr>AGP Community Referral Process</vt:lpstr>
      <vt:lpstr>Guardianship Resources:</vt:lpstr>
      <vt:lpstr> Victim of Crime Advocate </vt:lpstr>
      <vt:lpstr>Adult/Elder Abuse and Neglect Who is Mandated to Report?</vt:lpstr>
      <vt:lpstr>When is a report mandated?</vt:lpstr>
      <vt:lpstr>Exception:</vt:lpstr>
      <vt:lpstr>Where to Report? </vt:lpstr>
      <vt:lpstr>Categories of Abuse/Neglect </vt:lpstr>
      <vt:lpstr>What happens after the adult/elder abuse worker is assigned the case?</vt:lpstr>
      <vt:lpstr>Self Determination</vt:lpstr>
      <vt:lpstr>PowerPoint Presentation</vt:lpstr>
    </vt:vector>
  </TitlesOfParts>
  <Company>Dane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Dane County Adult Protective Services</dc:title>
  <dc:creator>Gray-Dorn, Shari</dc:creator>
  <cp:lastModifiedBy>Gray-Dorn, Shari</cp:lastModifiedBy>
  <cp:revision>96</cp:revision>
  <dcterms:created xsi:type="dcterms:W3CDTF">2015-04-07T19:30:53Z</dcterms:created>
  <dcterms:modified xsi:type="dcterms:W3CDTF">2015-08-31T21:55:35Z</dcterms:modified>
</cp:coreProperties>
</file>