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56" r:id="rId2"/>
    <p:sldId id="263" r:id="rId3"/>
    <p:sldId id="322" r:id="rId4"/>
    <p:sldId id="264" r:id="rId5"/>
    <p:sldId id="257" r:id="rId6"/>
    <p:sldId id="258" r:id="rId7"/>
    <p:sldId id="259" r:id="rId8"/>
    <p:sldId id="267" r:id="rId9"/>
    <p:sldId id="260" r:id="rId10"/>
    <p:sldId id="357" r:id="rId11"/>
    <p:sldId id="305" r:id="rId12"/>
    <p:sldId id="261" r:id="rId13"/>
    <p:sldId id="262" r:id="rId14"/>
    <p:sldId id="265" r:id="rId15"/>
    <p:sldId id="266" r:id="rId16"/>
    <p:sldId id="268" r:id="rId17"/>
    <p:sldId id="269" r:id="rId18"/>
    <p:sldId id="270" r:id="rId19"/>
    <p:sldId id="293" r:id="rId20"/>
    <p:sldId id="294" r:id="rId21"/>
    <p:sldId id="271" r:id="rId22"/>
    <p:sldId id="280" r:id="rId23"/>
    <p:sldId id="306" r:id="rId24"/>
    <p:sldId id="348" r:id="rId25"/>
    <p:sldId id="349" r:id="rId26"/>
    <p:sldId id="272" r:id="rId27"/>
    <p:sldId id="308" r:id="rId28"/>
    <p:sldId id="307" r:id="rId29"/>
    <p:sldId id="309" r:id="rId30"/>
    <p:sldId id="273" r:id="rId31"/>
    <p:sldId id="328" r:id="rId32"/>
    <p:sldId id="317" r:id="rId33"/>
    <p:sldId id="318" r:id="rId34"/>
    <p:sldId id="310" r:id="rId35"/>
    <p:sldId id="274" r:id="rId36"/>
    <p:sldId id="319" r:id="rId37"/>
    <p:sldId id="323" r:id="rId38"/>
    <p:sldId id="324" r:id="rId39"/>
    <p:sldId id="275" r:id="rId40"/>
    <p:sldId id="327" r:id="rId41"/>
    <p:sldId id="325" r:id="rId42"/>
    <p:sldId id="276" r:id="rId43"/>
    <p:sldId id="277" r:id="rId44"/>
    <p:sldId id="279" r:id="rId45"/>
    <p:sldId id="278" r:id="rId46"/>
    <p:sldId id="281" r:id="rId47"/>
    <p:sldId id="297" r:id="rId48"/>
    <p:sldId id="321" r:id="rId49"/>
    <p:sldId id="298" r:id="rId50"/>
    <p:sldId id="299" r:id="rId51"/>
    <p:sldId id="300" r:id="rId52"/>
    <p:sldId id="301" r:id="rId53"/>
    <p:sldId id="311" r:id="rId54"/>
    <p:sldId id="312" r:id="rId55"/>
    <p:sldId id="313" r:id="rId56"/>
    <p:sldId id="282" r:id="rId57"/>
    <p:sldId id="354" r:id="rId58"/>
    <p:sldId id="355" r:id="rId59"/>
    <p:sldId id="356" r:id="rId60"/>
    <p:sldId id="361" r:id="rId61"/>
    <p:sldId id="295" r:id="rId62"/>
    <p:sldId id="326" r:id="rId63"/>
    <p:sldId id="296" r:id="rId64"/>
    <p:sldId id="284" r:id="rId65"/>
    <p:sldId id="285" r:id="rId66"/>
    <p:sldId id="332" r:id="rId67"/>
    <p:sldId id="286" r:id="rId68"/>
    <p:sldId id="320" r:id="rId69"/>
    <p:sldId id="288" r:id="rId70"/>
    <p:sldId id="329" r:id="rId71"/>
    <p:sldId id="330" r:id="rId72"/>
    <p:sldId id="331" r:id="rId73"/>
    <p:sldId id="290" r:id="rId74"/>
    <p:sldId id="291" r:id="rId75"/>
    <p:sldId id="333" r:id="rId76"/>
    <p:sldId id="337" r:id="rId77"/>
    <p:sldId id="334" r:id="rId78"/>
    <p:sldId id="335" r:id="rId79"/>
    <p:sldId id="338" r:id="rId80"/>
    <p:sldId id="340" r:id="rId81"/>
    <p:sldId id="339" r:id="rId82"/>
    <p:sldId id="341" r:id="rId83"/>
    <p:sldId id="344" r:id="rId84"/>
    <p:sldId id="345" r:id="rId85"/>
    <p:sldId id="342" r:id="rId86"/>
    <p:sldId id="343" r:id="rId87"/>
    <p:sldId id="346" r:id="rId88"/>
    <p:sldId id="347" r:id="rId89"/>
    <p:sldId id="350" r:id="rId90"/>
    <p:sldId id="351" r:id="rId91"/>
    <p:sldId id="352" r:id="rId92"/>
    <p:sldId id="353" r:id="rId93"/>
    <p:sldId id="358" r:id="rId94"/>
    <p:sldId id="359" r:id="rId95"/>
    <p:sldId id="360"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CC"/>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1496A-8C39-40E1-95FB-8057235754D4}" type="datetimeFigureOut">
              <a:rPr lang="en-US" smtClean="0"/>
              <a:t>7/3/2015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EAF5E2-33D6-496D-A683-4908E73773A1}" type="slidenum">
              <a:rPr lang="en-US" smtClean="0"/>
              <a:t>‹#›</a:t>
            </a:fld>
            <a:endParaRPr lang="en-US" dirty="0"/>
          </a:p>
        </p:txBody>
      </p:sp>
    </p:spTree>
    <p:extLst>
      <p:ext uri="{BB962C8B-B14F-4D97-AF65-F5344CB8AC3E}">
        <p14:creationId xmlns:p14="http://schemas.microsoft.com/office/powerpoint/2010/main" val="123232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EAF5E2-33D6-496D-A683-4908E73773A1}" type="slidenum">
              <a:rPr lang="en-US" smtClean="0"/>
              <a:t>49</a:t>
            </a:fld>
            <a:endParaRPr lang="en-US"/>
          </a:p>
        </p:txBody>
      </p:sp>
    </p:spTree>
    <p:extLst>
      <p:ext uri="{BB962C8B-B14F-4D97-AF65-F5344CB8AC3E}">
        <p14:creationId xmlns:p14="http://schemas.microsoft.com/office/powerpoint/2010/main" val="75590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384556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149263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101868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336151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62818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57169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358473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71110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342590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151437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6A03-26AA-4E99-BF98-4431C37BCD34}" type="datetimeFigureOut">
              <a:rPr lang="en-US" smtClean="0"/>
              <a:t>7/3/2015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CC2799-F795-49FD-9B68-C912EE15CE95}" type="slidenum">
              <a:rPr lang="en-US" smtClean="0"/>
              <a:t>‹#›</a:t>
            </a:fld>
            <a:endParaRPr lang="en-US" dirty="0"/>
          </a:p>
        </p:txBody>
      </p:sp>
    </p:spTree>
    <p:extLst>
      <p:ext uri="{BB962C8B-B14F-4D97-AF65-F5344CB8AC3E}">
        <p14:creationId xmlns:p14="http://schemas.microsoft.com/office/powerpoint/2010/main" val="388025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6A03-26AA-4E99-BF98-4431C37BCD34}" type="datetimeFigureOut">
              <a:rPr lang="en-US" smtClean="0"/>
              <a:t>7/3/2015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C2799-F795-49FD-9B68-C912EE15CE95}" type="slidenum">
              <a:rPr lang="en-US" smtClean="0"/>
              <a:t>‹#›</a:t>
            </a:fld>
            <a:endParaRPr lang="en-US" dirty="0"/>
          </a:p>
        </p:txBody>
      </p:sp>
    </p:spTree>
    <p:extLst>
      <p:ext uri="{BB962C8B-B14F-4D97-AF65-F5344CB8AC3E}">
        <p14:creationId xmlns:p14="http://schemas.microsoft.com/office/powerpoint/2010/main" val="117144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hipaacow.org/" TargetMode="External"/><Relationship Id="rId2" Type="http://schemas.openxmlformats.org/officeDocument/2006/relationships/hyperlink" Target="http://www.hhs.gov/ocr/privacy/index.html"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0"/>
            <a:ext cx="9144000" cy="6858000"/>
          </a:xfrm>
          <a:solidFill>
            <a:schemeClr val="accent5">
              <a:lumMod val="20000"/>
              <a:lumOff val="80000"/>
            </a:schemeClr>
          </a:solidFill>
        </p:spPr>
        <p:txBody>
          <a:bodyPr>
            <a:normAutofit/>
          </a:bodyPr>
          <a:lstStyle/>
          <a:p>
            <a:r>
              <a:rPr lang="en-US" dirty="0" smtClean="0"/>
              <a:t/>
            </a:r>
            <a:br>
              <a:rPr lang="en-US" dirty="0" smtClean="0"/>
            </a:br>
            <a:r>
              <a:rPr lang="en-US" dirty="0"/>
              <a:t/>
            </a:r>
            <a:br>
              <a:rPr lang="en-US" dirty="0"/>
            </a:br>
            <a:r>
              <a:rPr lang="en-US" dirty="0" smtClean="0"/>
              <a:t>Confidentiality Training or Refresher </a:t>
            </a:r>
            <a:br>
              <a:rPr lang="en-US" dirty="0" smtClean="0"/>
            </a:br>
            <a:r>
              <a:rPr lang="en-US" sz="3200" dirty="0" smtClean="0"/>
              <a:t>for the Dane County Department of Human Services</a:t>
            </a:r>
            <a:r>
              <a:rPr lang="en-US" dirty="0" smtClean="0"/>
              <a:t/>
            </a:r>
            <a:br>
              <a:rPr lang="en-US" dirty="0" smtClean="0"/>
            </a:br>
            <a:r>
              <a:rPr lang="en-US" sz="6600" dirty="0" smtClean="0">
                <a:latin typeface="Eras Bold ITC" panose="020B0907030504020204" pitchFamily="34" charset="0"/>
              </a:rPr>
              <a:t>CCS Program</a:t>
            </a:r>
            <a:r>
              <a:rPr lang="en-US" dirty="0" smtClean="0"/>
              <a:t/>
            </a:r>
            <a:br>
              <a:rPr lang="en-US" dirty="0" smtClean="0"/>
            </a:br>
            <a:r>
              <a:rPr lang="en-US" sz="4000" dirty="0" smtClean="0">
                <a:latin typeface="Franklin Gothic Medium" panose="020B0603020102020204" pitchFamily="34" charset="0"/>
              </a:rPr>
              <a:t>(Comprehensive Community Services)</a:t>
            </a:r>
            <a:br>
              <a:rPr lang="en-US" sz="4000" dirty="0" smtClean="0">
                <a:latin typeface="Franklin Gothic Medium" panose="020B0603020102020204" pitchFamily="34" charset="0"/>
              </a:rPr>
            </a:br>
            <a:r>
              <a:rPr lang="en-US" sz="2400" dirty="0" smtClean="0">
                <a:latin typeface="Franklin Gothic Medium" panose="020B0603020102020204" pitchFamily="34" charset="0"/>
              </a:rPr>
              <a:t>Presented by:</a:t>
            </a:r>
            <a:r>
              <a:rPr lang="en-US" sz="3600" dirty="0">
                <a:latin typeface="Franklin Gothic Medium" panose="020B0603020102020204" pitchFamily="34" charset="0"/>
              </a:rPr>
              <a:t/>
            </a:r>
            <a:br>
              <a:rPr lang="en-US" sz="3600" dirty="0">
                <a:latin typeface="Franklin Gothic Medium" panose="020B0603020102020204" pitchFamily="34" charset="0"/>
              </a:rPr>
            </a:br>
            <a:r>
              <a:rPr lang="en-US" sz="2800" dirty="0" smtClean="0"/>
              <a:t>Dyann Hafner, Assistant Corporation Counsel for Dane County</a:t>
            </a:r>
            <a:br>
              <a:rPr lang="en-US" sz="2800" dirty="0" smtClean="0"/>
            </a:br>
            <a:r>
              <a:rPr lang="en-US" sz="2800" dirty="0" smtClean="0"/>
              <a:t>June 2015</a:t>
            </a:r>
            <a:endParaRPr lang="en-US" sz="2800" dirty="0"/>
          </a:p>
        </p:txBody>
      </p:sp>
      <p:pic>
        <p:nvPicPr>
          <p:cNvPr id="2050" name="Picture 1" descr="cid:image002.jpg@01D067C1.B7497CA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52399"/>
            <a:ext cx="2819400" cy="19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7336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5">
              <a:lumMod val="20000"/>
              <a:lumOff val="80000"/>
            </a:schemeClr>
          </a:solidFill>
        </p:spPr>
        <p:txBody>
          <a:bodyPr>
            <a:normAutofit/>
          </a:bodyPr>
          <a:lstStyle/>
          <a:p>
            <a:pPr marL="0" indent="0">
              <a:buNone/>
            </a:pPr>
            <a:r>
              <a:rPr lang="en-US" dirty="0" smtClean="0"/>
              <a:t>HIPAA Privacy and Security Rules generally require that ‘covered entities’:</a:t>
            </a:r>
          </a:p>
          <a:p>
            <a:r>
              <a:rPr lang="en-US" dirty="0" smtClean="0"/>
              <a:t>Ensure </a:t>
            </a:r>
            <a:r>
              <a:rPr lang="en-US" dirty="0"/>
              <a:t>the confidentiality, integrity and availability of all Electronic Protected Health Information. </a:t>
            </a:r>
          </a:p>
          <a:p>
            <a:r>
              <a:rPr lang="en-US" dirty="0"/>
              <a:t>Protect against all reasonably anticipated threats to security of such information.</a:t>
            </a:r>
          </a:p>
          <a:p>
            <a:r>
              <a:rPr lang="en-US" dirty="0"/>
              <a:t>Ensure that all Protected Health Information shared with Business Associates is protected through enforcement of a Business Associate Agreement, (and also ensuring that the Business Associate, if it subcontracts, requires the subcontractor to also comply with HIPAA Privacy and Security Rules.)</a:t>
            </a:r>
          </a:p>
          <a:p>
            <a:endParaRPr lang="en-US" dirty="0"/>
          </a:p>
        </p:txBody>
      </p:sp>
    </p:spTree>
    <p:extLst>
      <p:ext uri="{BB962C8B-B14F-4D97-AF65-F5344CB8AC3E}">
        <p14:creationId xmlns:p14="http://schemas.microsoft.com/office/powerpoint/2010/main" val="3198141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5">
              <a:lumMod val="20000"/>
              <a:lumOff val="80000"/>
            </a:schemeClr>
          </a:solidFill>
        </p:spPr>
        <p:txBody>
          <a:bodyPr>
            <a:normAutofit fontScale="92500" lnSpcReduction="20000"/>
          </a:bodyPr>
          <a:lstStyle/>
          <a:p>
            <a:pPr marL="0" indent="0">
              <a:buNone/>
            </a:pPr>
            <a:r>
              <a:rPr lang="en-US" sz="3000" dirty="0"/>
              <a:t>Here are some definitions you will need to know to understand the HIPAA </a:t>
            </a:r>
            <a:r>
              <a:rPr lang="en-US" sz="3000" dirty="0" smtClean="0"/>
              <a:t>privacy and security rules</a:t>
            </a:r>
            <a:r>
              <a:rPr lang="en-US" sz="3000" dirty="0"/>
              <a:t>:</a:t>
            </a:r>
          </a:p>
          <a:p>
            <a:pPr marL="0" indent="0">
              <a:buNone/>
            </a:pPr>
            <a:r>
              <a:rPr lang="en-US" sz="2400" dirty="0"/>
              <a:t>	</a:t>
            </a:r>
            <a:endParaRPr lang="en-US" sz="1300" dirty="0"/>
          </a:p>
          <a:p>
            <a:pPr marL="857250" lvl="1" indent="-457200">
              <a:buFont typeface="Arial" charset="0"/>
              <a:buChar char="•"/>
            </a:pPr>
            <a:r>
              <a:rPr lang="en-US" sz="2400" b="1" u="sng" dirty="0"/>
              <a:t>A Covered Entity </a:t>
            </a:r>
            <a:r>
              <a:rPr lang="en-US" sz="2400" dirty="0"/>
              <a:t>includes a Health Care Provider who transmits any health information in electronic form in connection with a covered transaction (generally billing). </a:t>
            </a:r>
            <a:r>
              <a:rPr lang="en-US" sz="2400" dirty="0" smtClean="0"/>
              <a:t> DCDHS and all Providers of CCS Program services are covered entities.</a:t>
            </a:r>
            <a:endParaRPr lang="en-US" sz="2400" dirty="0"/>
          </a:p>
          <a:p>
            <a:pPr marL="857250" lvl="1" indent="-457200">
              <a:buFont typeface="Arial" charset="0"/>
              <a:buChar char="•"/>
            </a:pPr>
            <a:r>
              <a:rPr lang="en-US" sz="2400" b="1" u="sng" dirty="0"/>
              <a:t>A Health Care Provider </a:t>
            </a:r>
            <a:r>
              <a:rPr lang="en-US" sz="2400" dirty="0"/>
              <a:t>is a direct provider of medical or health services and any entity that furnishes, bills or is paid for health care in the normal course of business. </a:t>
            </a:r>
          </a:p>
          <a:p>
            <a:pPr marL="857250" lvl="1" indent="-457200">
              <a:buFont typeface="Arial" charset="0"/>
              <a:buChar char="•"/>
            </a:pPr>
            <a:r>
              <a:rPr lang="en-US" sz="2400" b="1" u="sng" dirty="0"/>
              <a:t>Health Care </a:t>
            </a:r>
            <a:r>
              <a:rPr lang="en-US" sz="2400" dirty="0"/>
              <a:t>includes treatment, assessment, diagnosis or service related to a person’s physical or mental condition or function or the sale of a drug, device or equipment in accordance with a prescription. </a:t>
            </a:r>
          </a:p>
          <a:p>
            <a:pPr marL="857250" lvl="1" indent="-457200">
              <a:buFont typeface="Arial" charset="0"/>
              <a:buChar char="•"/>
            </a:pPr>
            <a:r>
              <a:rPr lang="en-US" sz="3000" b="1" u="sng" dirty="0" smtClean="0"/>
              <a:t>Protected </a:t>
            </a:r>
            <a:r>
              <a:rPr lang="en-US" sz="3000" b="1" u="sng" dirty="0"/>
              <a:t>health information</a:t>
            </a:r>
            <a:r>
              <a:rPr lang="en-US" sz="3000" dirty="0"/>
              <a:t> (or PHI) is any health or demographic information collected from an individual created by a health care provider that related to the past, present or future physical or mental health or condition of an individual, the provision of health care to the individual or the payment of health care for the individual and that identifies or could be used to identify the individual.</a:t>
            </a:r>
          </a:p>
          <a:p>
            <a:pPr marL="0" indent="0">
              <a:buNone/>
            </a:pPr>
            <a:endParaRPr lang="en-US" dirty="0"/>
          </a:p>
        </p:txBody>
      </p:sp>
    </p:spTree>
    <p:extLst>
      <p:ext uri="{BB962C8B-B14F-4D97-AF65-F5344CB8AC3E}">
        <p14:creationId xmlns:p14="http://schemas.microsoft.com/office/powerpoint/2010/main" val="588621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715000"/>
          </a:xfrm>
          <a:solidFill>
            <a:schemeClr val="accent5">
              <a:lumMod val="20000"/>
              <a:lumOff val="80000"/>
            </a:schemeClr>
          </a:solidFill>
        </p:spPr>
        <p:txBody>
          <a:bodyPr>
            <a:noAutofit/>
          </a:bodyPr>
          <a:lstStyle/>
          <a:p>
            <a:pPr marL="0" indent="0">
              <a:buNone/>
            </a:pPr>
            <a:r>
              <a:rPr lang="en-US" sz="3400" b="1" u="sng" dirty="0" smtClean="0">
                <a:solidFill>
                  <a:schemeClr val="accent2"/>
                </a:solidFill>
              </a:rPr>
              <a:t>42 CFR Part 2 </a:t>
            </a:r>
            <a:r>
              <a:rPr lang="en-US" sz="3400" b="1" dirty="0" smtClean="0"/>
              <a:t>provides </a:t>
            </a:r>
            <a:r>
              <a:rPr lang="en-US" sz="3400" b="1" i="1" u="sng" dirty="0" smtClean="0"/>
              <a:t>additional</a:t>
            </a:r>
            <a:r>
              <a:rPr lang="en-US" sz="3400" b="1" i="1" dirty="0" smtClean="0"/>
              <a:t> requirements </a:t>
            </a:r>
            <a:r>
              <a:rPr lang="en-US" sz="3400" b="1" dirty="0" smtClean="0"/>
              <a:t>for drug abuse and alcohol abuse patient records.  </a:t>
            </a:r>
            <a:r>
              <a:rPr lang="en-US" sz="3400" dirty="0" smtClean="0"/>
              <a:t>It provides that records “of the identity, diagnosis, prognosis, or treatment of any patient which are maintained in connection with the performance of any drug abuse prevention function conducted”  or “relating to alcoholism or alcohol abuse education, training, treatment, rehabilitation, or research” shall be “confidential and disclosed only for the purposes and under the circumstances expressly authorized”.</a:t>
            </a:r>
            <a:endParaRPr lang="en-US" sz="3400" dirty="0"/>
          </a:p>
        </p:txBody>
      </p:sp>
    </p:spTree>
    <p:extLst>
      <p:ext uri="{BB962C8B-B14F-4D97-AF65-F5344CB8AC3E}">
        <p14:creationId xmlns:p14="http://schemas.microsoft.com/office/powerpoint/2010/main" val="1726574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3" y="1524000"/>
            <a:ext cx="9144000" cy="5105400"/>
          </a:xfrm>
          <a:solidFill>
            <a:schemeClr val="accent6">
              <a:lumMod val="20000"/>
              <a:lumOff val="80000"/>
            </a:schemeClr>
          </a:solidFill>
        </p:spPr>
        <p:txBody>
          <a:bodyPr>
            <a:noAutofit/>
          </a:bodyPr>
          <a:lstStyle/>
          <a:p>
            <a:pPr marL="0" indent="0">
              <a:buNone/>
            </a:pPr>
            <a:r>
              <a:rPr lang="en-US" sz="3600" dirty="0" smtClean="0"/>
              <a:t>	Given the strict confidentiality protections of CCS records, one might question how client information may be shared between service providers and DCDHS within the CCS Program.  Wisconsin and federal statutes provide the basis for sharing information within the program, regardless of which agencies are performing what services as part of the recovery plan.  References are provided as follows.                 </a:t>
            </a:r>
          </a:p>
        </p:txBody>
      </p:sp>
      <p:pic>
        <p:nvPicPr>
          <p:cNvPr id="2050" name="Picture 2" descr="C:\Documents and Settings\dh2\Local Settings\Temporary Internet Files\Content.IE5\JGT29JSN\20051022203016!Question_mark_alternate[1].pn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8600" y="381000"/>
            <a:ext cx="682478"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Documents and Settings\dh2\Local Settings\Temporary Internet Files\Content.IE5\JGT29JSN\20051022203016!Question_mark_alternate[1].pn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04692" y="5181600"/>
            <a:ext cx="568731"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658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3429000"/>
          </a:xfrm>
          <a:solidFill>
            <a:schemeClr val="accent5">
              <a:lumMod val="20000"/>
              <a:lumOff val="80000"/>
            </a:schemeClr>
          </a:solidFill>
        </p:spPr>
        <p:txBody>
          <a:bodyPr>
            <a:noAutofit/>
          </a:bodyPr>
          <a:lstStyle/>
          <a:p>
            <a:pPr algn="l"/>
            <a:r>
              <a:rPr lang="en-US" sz="3600" u="sng" dirty="0" smtClean="0"/>
              <a:t>Under Wisconsin law </a:t>
            </a:r>
            <a:r>
              <a:rPr lang="en-US" sz="3600" dirty="0" smtClean="0"/>
              <a:t>the following statutes permit exchange of information between service providers and the county department or multiple service providers within the same program:</a:t>
            </a:r>
            <a:endParaRPr lang="en-US" sz="3600" dirty="0"/>
          </a:p>
        </p:txBody>
      </p:sp>
    </p:spTree>
    <p:extLst>
      <p:ext uri="{BB962C8B-B14F-4D97-AF65-F5344CB8AC3E}">
        <p14:creationId xmlns:p14="http://schemas.microsoft.com/office/powerpoint/2010/main" val="1910178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noAutofit/>
          </a:bodyPr>
          <a:lstStyle/>
          <a:p>
            <a:pPr marL="0" indent="0">
              <a:buNone/>
            </a:pPr>
            <a:r>
              <a:rPr lang="en-US" sz="2400" dirty="0"/>
              <a:t>S</a:t>
            </a:r>
            <a:r>
              <a:rPr lang="en-US" sz="2400" dirty="0" smtClean="0"/>
              <a:t>. </a:t>
            </a:r>
            <a:r>
              <a:rPr lang="en-US" sz="2400" dirty="0"/>
              <a:t>51.42(1) (e) Exchange of information. </a:t>
            </a:r>
            <a:r>
              <a:rPr lang="en-US" sz="2400" dirty="0" smtClean="0"/>
              <a:t>“</a:t>
            </a:r>
            <a:r>
              <a:rPr lang="en-US" sz="2400" b="1" dirty="0" smtClean="0"/>
              <a:t>Notwithstanding</a:t>
            </a:r>
            <a:r>
              <a:rPr lang="en-US" sz="2400" dirty="0" smtClean="0"/>
              <a:t> </a:t>
            </a:r>
            <a:r>
              <a:rPr lang="en-US" sz="2400" dirty="0"/>
              <a:t>ss. 46.2895 (9</a:t>
            </a:r>
            <a:r>
              <a:rPr lang="en-US" sz="2400" dirty="0" smtClean="0"/>
              <a:t>), 48.78 </a:t>
            </a:r>
            <a:r>
              <a:rPr lang="en-US" sz="2400" dirty="0"/>
              <a:t>(2) (a), 49.45 (4), 49.83, </a:t>
            </a:r>
            <a:r>
              <a:rPr lang="en-US" sz="2400" b="1" dirty="0"/>
              <a:t>51.30</a:t>
            </a:r>
            <a:r>
              <a:rPr lang="en-US" sz="2400" dirty="0"/>
              <a:t>, 51.45 (14) (a), 55.22 (3</a:t>
            </a:r>
            <a:r>
              <a:rPr lang="en-US" sz="2400" dirty="0" smtClean="0"/>
              <a:t>), 146.82</a:t>
            </a:r>
            <a:r>
              <a:rPr lang="en-US" sz="2400" dirty="0"/>
              <a:t>, 252.11 (7), 253.07 (3) (c), and 938.78 (2) (a), </a:t>
            </a:r>
            <a:r>
              <a:rPr lang="en-US" sz="2400" b="1" dirty="0"/>
              <a:t>any </a:t>
            </a:r>
            <a:r>
              <a:rPr lang="en-US" sz="2400" b="1" dirty="0" smtClean="0"/>
              <a:t>subunit of </a:t>
            </a:r>
            <a:r>
              <a:rPr lang="en-US" sz="2400" b="1" dirty="0"/>
              <a:t>a county department of community programs or tribal </a:t>
            </a:r>
            <a:r>
              <a:rPr lang="en-US" sz="2400" b="1" dirty="0" smtClean="0"/>
              <a:t>agency acting </a:t>
            </a:r>
            <a:r>
              <a:rPr lang="en-US" sz="2400" b="1" dirty="0"/>
              <a:t>under this section may exchange confidential </a:t>
            </a:r>
            <a:r>
              <a:rPr lang="en-US" sz="2400" b="1" dirty="0" smtClean="0"/>
              <a:t>information about </a:t>
            </a:r>
            <a:r>
              <a:rPr lang="en-US" sz="2400" b="1" dirty="0"/>
              <a:t>a client</a:t>
            </a:r>
            <a:r>
              <a:rPr lang="en-US" sz="2400" dirty="0"/>
              <a:t>, </a:t>
            </a:r>
            <a:r>
              <a:rPr lang="en-US" sz="2400" b="1" dirty="0"/>
              <a:t>without the informed consent of the client, with </a:t>
            </a:r>
            <a:r>
              <a:rPr lang="en-US" sz="2400" dirty="0" smtClean="0"/>
              <a:t>any other </a:t>
            </a:r>
            <a:r>
              <a:rPr lang="en-US" sz="2400" dirty="0"/>
              <a:t>subunit of the same county department of community </a:t>
            </a:r>
            <a:r>
              <a:rPr lang="en-US" sz="2400" dirty="0" smtClean="0"/>
              <a:t>programs or </a:t>
            </a:r>
            <a:r>
              <a:rPr lang="en-US" sz="2400" dirty="0"/>
              <a:t>tribal agency, with a resource center, a care </a:t>
            </a:r>
            <a:r>
              <a:rPr lang="en-US" sz="2400" dirty="0" smtClean="0"/>
              <a:t>management organization</a:t>
            </a:r>
            <a:r>
              <a:rPr lang="en-US" sz="2400" dirty="0"/>
              <a:t>, or a long−term care district, or </a:t>
            </a:r>
            <a:r>
              <a:rPr lang="en-US" sz="2400" b="1" dirty="0"/>
              <a:t>with any person </a:t>
            </a:r>
            <a:r>
              <a:rPr lang="en-US" sz="2400" b="1" dirty="0" smtClean="0"/>
              <a:t>providing services </a:t>
            </a:r>
            <a:r>
              <a:rPr lang="en-US" sz="2400" b="1" dirty="0"/>
              <a:t>to the client under a purchase of services </a:t>
            </a:r>
            <a:r>
              <a:rPr lang="en-US" sz="2400" b="1" dirty="0" smtClean="0"/>
              <a:t>contract with </a:t>
            </a:r>
            <a:r>
              <a:rPr lang="en-US" sz="2400" b="1" dirty="0"/>
              <a:t>the county department </a:t>
            </a:r>
            <a:r>
              <a:rPr lang="en-US" sz="2400" dirty="0"/>
              <a:t>of community programs or </a:t>
            </a:r>
            <a:r>
              <a:rPr lang="en-US" sz="2400" dirty="0" smtClean="0"/>
              <a:t>tribal agency </a:t>
            </a:r>
            <a:r>
              <a:rPr lang="en-US" sz="2400" dirty="0"/>
              <a:t>or with a resource center, care management </a:t>
            </a:r>
            <a:r>
              <a:rPr lang="en-US" sz="2400" dirty="0" smtClean="0"/>
              <a:t>organization, or </a:t>
            </a:r>
            <a:r>
              <a:rPr lang="en-US" sz="2400" dirty="0"/>
              <a:t>long−term care district, </a:t>
            </a:r>
            <a:r>
              <a:rPr lang="en-US" sz="2400" b="1" dirty="0"/>
              <a:t>if necessary to enable an employee </a:t>
            </a:r>
            <a:r>
              <a:rPr lang="en-US" sz="2400" b="1" dirty="0" smtClean="0"/>
              <a:t>or service </a:t>
            </a:r>
            <a:r>
              <a:rPr lang="en-US" sz="2400" b="1" dirty="0"/>
              <a:t>provider to perform his or her duties, or to enable </a:t>
            </a:r>
            <a:r>
              <a:rPr lang="en-US" sz="2400" b="1" dirty="0" smtClean="0"/>
              <a:t>the county </a:t>
            </a:r>
            <a:r>
              <a:rPr lang="en-US" sz="2400" b="1" dirty="0"/>
              <a:t>department of community programs or tribal agency </a:t>
            </a:r>
            <a:r>
              <a:rPr lang="en-US" sz="2400" b="1" dirty="0" smtClean="0"/>
              <a:t>to coordinate </a:t>
            </a:r>
            <a:r>
              <a:rPr lang="en-US" sz="2400" b="1" dirty="0"/>
              <a:t>the delivery of services to the client</a:t>
            </a:r>
            <a:r>
              <a:rPr lang="en-US" sz="2400" dirty="0"/>
              <a:t>. Any </a:t>
            </a:r>
            <a:r>
              <a:rPr lang="en-US" sz="2400" dirty="0" smtClean="0"/>
              <a:t>agency releasing </a:t>
            </a:r>
            <a:r>
              <a:rPr lang="en-US" sz="2400" dirty="0"/>
              <a:t>information under this paragraph shall document that </a:t>
            </a:r>
            <a:r>
              <a:rPr lang="en-US" sz="2400" dirty="0" smtClean="0"/>
              <a:t>a request </a:t>
            </a:r>
            <a:r>
              <a:rPr lang="en-US" sz="2400" dirty="0"/>
              <a:t>was received and what information was provided</a:t>
            </a:r>
            <a:r>
              <a:rPr lang="en-US" sz="2400" dirty="0" smtClean="0"/>
              <a:t>.”</a:t>
            </a:r>
            <a:endParaRPr lang="en-US" sz="2400" dirty="0"/>
          </a:p>
        </p:txBody>
      </p:sp>
    </p:spTree>
    <p:extLst>
      <p:ext uri="{BB962C8B-B14F-4D97-AF65-F5344CB8AC3E}">
        <p14:creationId xmlns:p14="http://schemas.microsoft.com/office/powerpoint/2010/main" val="192618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20000"/>
              <a:lumOff val="80000"/>
            </a:schemeClr>
          </a:solidFill>
        </p:spPr>
        <p:txBody>
          <a:bodyPr>
            <a:noAutofit/>
          </a:bodyPr>
          <a:lstStyle/>
          <a:p>
            <a:pPr marL="0" indent="0">
              <a:buNone/>
            </a:pPr>
            <a:r>
              <a:rPr lang="en-US" sz="2800" dirty="0" smtClean="0"/>
              <a:t>S. 146.816(2), Wisconsin Statutes:  “</a:t>
            </a:r>
            <a:r>
              <a:rPr lang="en-US" sz="2800" b="1" dirty="0" smtClean="0"/>
              <a:t>Sections </a:t>
            </a:r>
            <a:r>
              <a:rPr lang="en-US" sz="2800" b="1" dirty="0"/>
              <a:t>51.30 (4) (a) and (e) and 146.82 and rules </a:t>
            </a:r>
            <a:r>
              <a:rPr lang="en-US" sz="2800" b="1" dirty="0" smtClean="0"/>
              <a:t>promulgated under </a:t>
            </a:r>
            <a:r>
              <a:rPr lang="en-US" sz="2800" b="1" dirty="0"/>
              <a:t>s. 51.30 (12) do not apply to a use, disclosure, </a:t>
            </a:r>
            <a:r>
              <a:rPr lang="en-US" sz="2800" b="1" dirty="0" smtClean="0"/>
              <a:t>or request </a:t>
            </a:r>
            <a:r>
              <a:rPr lang="en-US" sz="2800" b="1" dirty="0"/>
              <a:t>for disclosure of protected health information by a </a:t>
            </a:r>
            <a:r>
              <a:rPr lang="en-US" sz="2800" b="1" dirty="0" smtClean="0"/>
              <a:t>covered entity </a:t>
            </a:r>
            <a:r>
              <a:rPr lang="en-US" sz="2800" b="1" dirty="0"/>
              <a:t>or its business associate that meets all the following criteria</a:t>
            </a:r>
            <a:r>
              <a:rPr lang="en-US" sz="2800" dirty="0" smtClean="0"/>
              <a:t>:</a:t>
            </a:r>
          </a:p>
          <a:p>
            <a:pPr marL="400050" lvl="1" indent="0">
              <a:buNone/>
            </a:pPr>
            <a:r>
              <a:rPr lang="en-US" dirty="0" smtClean="0"/>
              <a:t>(</a:t>
            </a:r>
            <a:r>
              <a:rPr lang="en-US" dirty="0"/>
              <a:t>a) The covered entity or its business associate makes the </a:t>
            </a:r>
            <a:r>
              <a:rPr lang="en-US" dirty="0" smtClean="0"/>
              <a:t>use, disclosure</a:t>
            </a:r>
            <a:r>
              <a:rPr lang="en-US" dirty="0"/>
              <a:t>, or request for disclosure in compliance with 45 </a:t>
            </a:r>
            <a:r>
              <a:rPr lang="en-US" dirty="0" smtClean="0"/>
              <a:t>CFR 164.500 </a:t>
            </a:r>
            <a:r>
              <a:rPr lang="en-US" dirty="0"/>
              <a:t>to 164.534.</a:t>
            </a:r>
          </a:p>
          <a:p>
            <a:pPr marL="400050" lvl="1" indent="0">
              <a:buNone/>
            </a:pPr>
            <a:r>
              <a:rPr lang="en-US" dirty="0" smtClean="0"/>
              <a:t>(</a:t>
            </a:r>
            <a:r>
              <a:rPr lang="en-US" dirty="0"/>
              <a:t>b) The covered entity or its business associate </a:t>
            </a:r>
            <a:r>
              <a:rPr lang="en-US" b="1" dirty="0"/>
              <a:t>makes the </a:t>
            </a:r>
            <a:r>
              <a:rPr lang="en-US" b="1" dirty="0" smtClean="0"/>
              <a:t>use, disclosure</a:t>
            </a:r>
            <a:r>
              <a:rPr lang="en-US" b="1" dirty="0"/>
              <a:t>, or request for disclosure in any of the following circumstances:</a:t>
            </a:r>
          </a:p>
          <a:p>
            <a:pPr marL="0" indent="0">
              <a:buNone/>
            </a:pPr>
            <a:r>
              <a:rPr lang="en-US" sz="2800" b="1" dirty="0" smtClean="0"/>
              <a:t>	1</a:t>
            </a:r>
            <a:r>
              <a:rPr lang="en-US" sz="2800" b="1" dirty="0"/>
              <a:t>. For purposes of treatment.</a:t>
            </a:r>
          </a:p>
          <a:p>
            <a:pPr marL="0" indent="0">
              <a:buNone/>
            </a:pPr>
            <a:r>
              <a:rPr lang="en-US" sz="2800" b="1" dirty="0" smtClean="0"/>
              <a:t>	2</a:t>
            </a:r>
            <a:r>
              <a:rPr lang="en-US" sz="2800" b="1" dirty="0"/>
              <a:t>. For purposes of payment.</a:t>
            </a:r>
          </a:p>
          <a:p>
            <a:pPr marL="0" indent="0">
              <a:buNone/>
            </a:pPr>
            <a:r>
              <a:rPr lang="en-US" sz="2800" b="1" dirty="0" smtClean="0"/>
              <a:t>	3</a:t>
            </a:r>
            <a:r>
              <a:rPr lang="en-US" sz="2800" b="1" dirty="0"/>
              <a:t>. For purposes of health care operations</a:t>
            </a:r>
            <a:r>
              <a:rPr lang="en-US" sz="2800" b="1" dirty="0" smtClean="0"/>
              <a:t>.”</a:t>
            </a:r>
            <a:endParaRPr lang="en-US" sz="2800" b="1" dirty="0"/>
          </a:p>
        </p:txBody>
      </p:sp>
    </p:spTree>
    <p:extLst>
      <p:ext uri="{BB962C8B-B14F-4D97-AF65-F5344CB8AC3E}">
        <p14:creationId xmlns:p14="http://schemas.microsoft.com/office/powerpoint/2010/main" val="2551533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630362"/>
          </a:xfrm>
          <a:solidFill>
            <a:schemeClr val="accent5">
              <a:lumMod val="20000"/>
              <a:lumOff val="80000"/>
            </a:schemeClr>
          </a:solidFill>
        </p:spPr>
        <p:txBody>
          <a:bodyPr>
            <a:normAutofit fontScale="90000"/>
          </a:bodyPr>
          <a:lstStyle/>
          <a:p>
            <a:pPr algn="l"/>
            <a:r>
              <a:rPr lang="en-US" sz="3600" dirty="0" smtClean="0"/>
              <a:t>Federal law (HIPAA) also permits the exchange of information necessary for the effective administration of the CCS Program</a:t>
            </a:r>
            <a:r>
              <a:rPr lang="en-US" dirty="0" smtClean="0"/>
              <a:t>.</a:t>
            </a:r>
            <a:endParaRPr lang="en-US" dirty="0"/>
          </a:p>
        </p:txBody>
      </p:sp>
      <p:sp>
        <p:nvSpPr>
          <p:cNvPr id="3" name="Content Placeholder 2"/>
          <p:cNvSpPr>
            <a:spLocks noGrp="1"/>
          </p:cNvSpPr>
          <p:nvPr>
            <p:ph idx="1"/>
          </p:nvPr>
        </p:nvSpPr>
        <p:spPr>
          <a:xfrm>
            <a:off x="0" y="1905000"/>
            <a:ext cx="9144000" cy="4221163"/>
          </a:xfrm>
          <a:solidFill>
            <a:schemeClr val="accent6">
              <a:lumMod val="20000"/>
              <a:lumOff val="80000"/>
            </a:schemeClr>
          </a:solidFill>
        </p:spPr>
        <p:txBody>
          <a:bodyPr>
            <a:normAutofit/>
          </a:bodyPr>
          <a:lstStyle/>
          <a:p>
            <a:pPr marL="0" indent="0">
              <a:buNone/>
            </a:pPr>
            <a:r>
              <a:rPr lang="en-US" sz="3600" dirty="0" smtClean="0"/>
              <a:t>45 CRF s. </a:t>
            </a:r>
            <a:r>
              <a:rPr lang="en-US" sz="3600" dirty="0"/>
              <a:t>164.502(a)(1)(ii) </a:t>
            </a:r>
            <a:r>
              <a:rPr lang="en-US" sz="3600" dirty="0" smtClean="0"/>
              <a:t>“A </a:t>
            </a:r>
            <a:r>
              <a:rPr lang="en-US" sz="3600" dirty="0"/>
              <a:t>covered entity or business associate may not use or disclose protected health </a:t>
            </a:r>
            <a:r>
              <a:rPr lang="en-US" sz="3600" dirty="0" smtClean="0"/>
              <a:t>information except . . .</a:t>
            </a:r>
          </a:p>
          <a:p>
            <a:pPr marL="400050" lvl="1" indent="0">
              <a:buNone/>
            </a:pPr>
            <a:r>
              <a:rPr lang="en-US" sz="3600" dirty="0" smtClean="0"/>
              <a:t>(</a:t>
            </a:r>
            <a:r>
              <a:rPr lang="en-US" sz="3600" dirty="0"/>
              <a:t>ii) For treatment, payment, or healthcare operations, as permitted by and in compliance with § </a:t>
            </a:r>
            <a:r>
              <a:rPr lang="en-US" sz="3600" dirty="0" smtClean="0"/>
              <a:t>164.506.”</a:t>
            </a:r>
            <a:endParaRPr lang="en-US" sz="3600" dirty="0"/>
          </a:p>
        </p:txBody>
      </p:sp>
    </p:spTree>
    <p:extLst>
      <p:ext uri="{BB962C8B-B14F-4D97-AF65-F5344CB8AC3E}">
        <p14:creationId xmlns:p14="http://schemas.microsoft.com/office/powerpoint/2010/main" val="738496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096962"/>
          </a:xfrm>
          <a:solidFill>
            <a:schemeClr val="accent5">
              <a:lumMod val="20000"/>
              <a:lumOff val="80000"/>
            </a:schemeClr>
          </a:solidFill>
        </p:spPr>
        <p:txBody>
          <a:bodyPr>
            <a:noAutofit/>
          </a:bodyPr>
          <a:lstStyle/>
          <a:p>
            <a:r>
              <a:rPr lang="en-US" sz="3200" dirty="0" smtClean="0"/>
              <a:t>Federal drug and alcohol treatment law also permits sharing of information within a program:</a:t>
            </a:r>
            <a:endParaRPr lang="en-US" sz="3200" dirty="0"/>
          </a:p>
        </p:txBody>
      </p:sp>
      <p:sp>
        <p:nvSpPr>
          <p:cNvPr id="3" name="Content Placeholder 2"/>
          <p:cNvSpPr>
            <a:spLocks noGrp="1"/>
          </p:cNvSpPr>
          <p:nvPr>
            <p:ph idx="1"/>
          </p:nvPr>
        </p:nvSpPr>
        <p:spPr>
          <a:xfrm>
            <a:off x="0" y="1447800"/>
            <a:ext cx="9144000" cy="5410200"/>
          </a:xfrm>
          <a:solidFill>
            <a:schemeClr val="accent6">
              <a:lumMod val="20000"/>
              <a:lumOff val="80000"/>
            </a:schemeClr>
          </a:solidFill>
        </p:spPr>
        <p:txBody>
          <a:bodyPr>
            <a:normAutofit fontScale="92500" lnSpcReduction="20000"/>
          </a:bodyPr>
          <a:lstStyle/>
          <a:p>
            <a:pPr marL="0" indent="0">
              <a:buNone/>
            </a:pPr>
            <a:r>
              <a:rPr lang="en-US" dirty="0" smtClean="0"/>
              <a:t>42 CFR s. 2.12(c)(3)  “Communication within a program or between a program and an entity having direct administrative control over that program.  The restrictions on disclosure in these regulations do not apply to communications of information between or among personnel having a need for the information in connection with their duties that arise out of the provision of diagnosis, treatment, or referral for treatment of alcohol or drug abuse if the communications are</a:t>
            </a:r>
          </a:p>
          <a:p>
            <a:pPr marL="0" indent="0">
              <a:buNone/>
            </a:pPr>
            <a:r>
              <a:rPr lang="en-US" dirty="0" smtClean="0"/>
              <a:t>     (</a:t>
            </a:r>
            <a:r>
              <a:rPr lang="en-US" dirty="0" err="1" smtClean="0"/>
              <a:t>i</a:t>
            </a:r>
            <a:r>
              <a:rPr lang="en-US" dirty="0" smtClean="0"/>
              <a:t>) Within a program or</a:t>
            </a:r>
          </a:p>
          <a:p>
            <a:pPr marL="0" indent="0">
              <a:buNone/>
            </a:pPr>
            <a:r>
              <a:rPr lang="en-US" dirty="0" smtClean="0"/>
              <a:t>     (ii) Between a program and an entity that has direct administrative control over the program.”</a:t>
            </a:r>
            <a:endParaRPr lang="en-US" dirty="0"/>
          </a:p>
        </p:txBody>
      </p:sp>
    </p:spTree>
    <p:extLst>
      <p:ext uri="{BB962C8B-B14F-4D97-AF65-F5344CB8AC3E}">
        <p14:creationId xmlns:p14="http://schemas.microsoft.com/office/powerpoint/2010/main" val="486217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accent5">
              <a:lumMod val="20000"/>
              <a:lumOff val="80000"/>
            </a:schemeClr>
          </a:solidFill>
        </p:spPr>
        <p:txBody>
          <a:bodyPr/>
          <a:lstStyle/>
          <a:p>
            <a:r>
              <a:rPr lang="en-US" dirty="0" smtClean="0"/>
              <a:t>Quiz!</a:t>
            </a:r>
            <a:endParaRPr lang="en-US" dirty="0"/>
          </a:p>
        </p:txBody>
      </p:sp>
      <p:sp>
        <p:nvSpPr>
          <p:cNvPr id="3" name="Content Placeholder 2"/>
          <p:cNvSpPr>
            <a:spLocks noGrp="1"/>
          </p:cNvSpPr>
          <p:nvPr>
            <p:ph idx="1"/>
          </p:nvPr>
        </p:nvSpPr>
        <p:spPr>
          <a:xfrm>
            <a:off x="0" y="762000"/>
            <a:ext cx="9144000" cy="4114800"/>
          </a:xfrm>
          <a:solidFill>
            <a:srgbClr val="FFFFCC"/>
          </a:solidFill>
        </p:spPr>
        <p:txBody>
          <a:bodyPr>
            <a:normAutofit fontScale="70000" lnSpcReduction="20000"/>
          </a:bodyPr>
          <a:lstStyle/>
          <a:p>
            <a:pPr marL="0" indent="0">
              <a:buNone/>
            </a:pPr>
            <a:r>
              <a:rPr lang="en-US" dirty="0" smtClean="0"/>
              <a:t>Michael is enrolled in the CCS Program.  He is receiving counseling for alcohol abuse but he has stopped attending.   Based on the foregoing statutory information, which of the following are true?</a:t>
            </a:r>
          </a:p>
          <a:p>
            <a:pPr marL="0" indent="0">
              <a:buNone/>
            </a:pPr>
            <a:endParaRPr lang="en-US" sz="1300" dirty="0" smtClean="0"/>
          </a:p>
          <a:p>
            <a:pPr marL="514350" indent="-514350">
              <a:buAutoNum type="alphaUcPeriod"/>
            </a:pPr>
            <a:r>
              <a:rPr lang="en-US" sz="2800" dirty="0" smtClean="0"/>
              <a:t>The information about Michael’s recent nonattendance can be shared with Michael’s Service Facilitator and substance abuse professional, but not the county CCS Program Administrator.</a:t>
            </a:r>
          </a:p>
          <a:p>
            <a:pPr marL="514350" indent="-514350">
              <a:buAutoNum type="alphaUcPeriod"/>
            </a:pPr>
            <a:endParaRPr lang="en-US" sz="2800" dirty="0" smtClean="0"/>
          </a:p>
          <a:p>
            <a:pPr marL="514350" indent="-514350">
              <a:buAutoNum type="alphaUcPeriod"/>
            </a:pPr>
            <a:r>
              <a:rPr lang="en-US" sz="2800" dirty="0" smtClean="0"/>
              <a:t>This information cannot be shared with Michael’s CCS Program Facilitator, substance abuse professional or the CCS Program administrator without an authorization permitting release of the information.</a:t>
            </a:r>
          </a:p>
          <a:p>
            <a:pPr marL="514350" indent="-514350">
              <a:buAutoNum type="alphaUcPeriod"/>
            </a:pPr>
            <a:endParaRPr lang="en-US" sz="2800" dirty="0" smtClean="0"/>
          </a:p>
          <a:p>
            <a:pPr marL="514350" indent="-514350">
              <a:buAutoNum type="alphaUcPeriod"/>
            </a:pPr>
            <a:r>
              <a:rPr lang="en-US" sz="2800" dirty="0" smtClean="0"/>
              <a:t>This information can be shared with Michael’s Service Facilitator, substance abuse professional and the county CCS Program Administrator and Director.</a:t>
            </a:r>
            <a:endParaRPr lang="en-US" sz="2800" dirty="0"/>
          </a:p>
        </p:txBody>
      </p:sp>
    </p:spTree>
    <p:extLst>
      <p:ext uri="{BB962C8B-B14F-4D97-AF65-F5344CB8AC3E}">
        <p14:creationId xmlns:p14="http://schemas.microsoft.com/office/powerpoint/2010/main" val="20941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3999" cy="5410200"/>
          </a:xfrm>
          <a:solidFill>
            <a:schemeClr val="accent5">
              <a:lumMod val="20000"/>
              <a:lumOff val="80000"/>
            </a:schemeClr>
          </a:solidFill>
        </p:spPr>
        <p:txBody>
          <a:bodyPr>
            <a:normAutofit fontScale="92500" lnSpcReduction="10000"/>
          </a:bodyPr>
          <a:lstStyle/>
          <a:p>
            <a:pPr>
              <a:buFont typeface="Arial" charset="0"/>
              <a:buChar char="•"/>
            </a:pPr>
            <a:r>
              <a:rPr lang="en-US" dirty="0" smtClean="0"/>
              <a:t>The CCS program is a voluntary, community-based program operated by the Dane County Department of Human Services (DCDHS) incompliance with Chapter 36 of the Wisconsin Administrative Code.  </a:t>
            </a:r>
          </a:p>
          <a:p>
            <a:pPr>
              <a:buFont typeface="Arial" charset="0"/>
              <a:buChar char="•"/>
            </a:pPr>
            <a:r>
              <a:rPr lang="en-US" dirty="0" smtClean="0"/>
              <a:t>The client designs his or her own recovery plan with the assistance of the Service Facilitator and mental health or substance abuse professional.  </a:t>
            </a:r>
          </a:p>
          <a:p>
            <a:pPr>
              <a:buFont typeface="Arial" charset="0"/>
              <a:buChar char="•"/>
            </a:pPr>
            <a:r>
              <a:rPr lang="en-US" dirty="0" smtClean="0"/>
              <a:t>The client then chooses services to meet his or her needs that are purchased by the department and made available to the client as part of the program.</a:t>
            </a:r>
          </a:p>
          <a:p>
            <a:pPr>
              <a:buFont typeface="Arial" charset="0"/>
              <a:buChar char="•"/>
            </a:pPr>
            <a:r>
              <a:rPr lang="en-US" dirty="0" smtClean="0"/>
              <a:t>DCDHS will provide intake and approve clients for participation in the program.  </a:t>
            </a:r>
          </a:p>
          <a:p>
            <a:pPr>
              <a:buFont typeface="Arial" charset="0"/>
              <a:buChar char="•"/>
            </a:pPr>
            <a:endParaRPr lang="en-US" dirty="0"/>
          </a:p>
        </p:txBody>
      </p:sp>
      <p:sp>
        <p:nvSpPr>
          <p:cNvPr id="4" name="Title 1"/>
          <p:cNvSpPr>
            <a:spLocks noGrp="1"/>
          </p:cNvSpPr>
          <p:nvPr>
            <p:ph type="title"/>
          </p:nvPr>
        </p:nvSpPr>
        <p:spPr>
          <a:xfrm>
            <a:off x="0" y="274638"/>
            <a:ext cx="9144000" cy="944562"/>
          </a:xfrm>
          <a:solidFill>
            <a:schemeClr val="accent5">
              <a:lumMod val="20000"/>
              <a:lumOff val="80000"/>
            </a:schemeClr>
          </a:solidFill>
        </p:spPr>
        <p:txBody>
          <a:bodyPr/>
          <a:lstStyle/>
          <a:p>
            <a:r>
              <a:rPr lang="en-US" dirty="0" smtClean="0"/>
              <a:t>Introduction to the CCS Program</a:t>
            </a:r>
            <a:endParaRPr lang="en-US" dirty="0"/>
          </a:p>
        </p:txBody>
      </p:sp>
    </p:spTree>
    <p:extLst>
      <p:ext uri="{BB962C8B-B14F-4D97-AF65-F5344CB8AC3E}">
        <p14:creationId xmlns:p14="http://schemas.microsoft.com/office/powerpoint/2010/main" val="434877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914400"/>
          </a:xfrm>
          <a:solidFill>
            <a:schemeClr val="accent5">
              <a:lumMod val="20000"/>
              <a:lumOff val="80000"/>
            </a:schemeClr>
          </a:solidFill>
        </p:spPr>
        <p:txBody>
          <a:bodyPr/>
          <a:lstStyle/>
          <a:p>
            <a:r>
              <a:rPr lang="en-US" dirty="0" smtClean="0"/>
              <a:t>Answer</a:t>
            </a:r>
            <a:endParaRPr lang="en-US" dirty="0"/>
          </a:p>
        </p:txBody>
      </p:sp>
      <p:sp>
        <p:nvSpPr>
          <p:cNvPr id="3" name="Content Placeholder 2"/>
          <p:cNvSpPr>
            <a:spLocks noGrp="1"/>
          </p:cNvSpPr>
          <p:nvPr>
            <p:ph idx="1"/>
          </p:nvPr>
        </p:nvSpPr>
        <p:spPr>
          <a:xfrm>
            <a:off x="0" y="1524000"/>
            <a:ext cx="9144000" cy="3657600"/>
          </a:xfrm>
          <a:solidFill>
            <a:srgbClr val="FFFFCC"/>
          </a:solidFill>
        </p:spPr>
        <p:txBody>
          <a:bodyPr>
            <a:normAutofit fontScale="92500"/>
          </a:bodyPr>
          <a:lstStyle/>
          <a:p>
            <a:pPr marL="0" indent="0">
              <a:buNone/>
            </a:pPr>
            <a:endParaRPr lang="en-US" dirty="0" smtClean="0"/>
          </a:p>
          <a:p>
            <a:pPr marL="0" indent="0">
              <a:buNone/>
            </a:pPr>
            <a:r>
              <a:rPr lang="en-US" dirty="0" smtClean="0"/>
              <a:t>C. </a:t>
            </a:r>
            <a:r>
              <a:rPr lang="en-US" dirty="0"/>
              <a:t>i</a:t>
            </a:r>
            <a:r>
              <a:rPr lang="en-US" dirty="0" smtClean="0"/>
              <a:t>s correct.  This information can be shared with anyone within the CCS Program having need of this information for the proper administration of the program.  </a:t>
            </a:r>
          </a:p>
          <a:p>
            <a:pPr marL="0" indent="0">
              <a:buNone/>
            </a:pPr>
            <a:r>
              <a:rPr lang="en-US" sz="3000" dirty="0" smtClean="0"/>
              <a:t>(Exchange of information must also comply with the ‘minimum necessary’ HIPAA Privacy Rule, which will be discussed.)</a:t>
            </a:r>
          </a:p>
          <a:p>
            <a:pPr marL="0" indent="0">
              <a:buNone/>
            </a:pPr>
            <a:endParaRPr lang="en-US" dirty="0"/>
          </a:p>
        </p:txBody>
      </p:sp>
    </p:spTree>
    <p:extLst>
      <p:ext uri="{BB962C8B-B14F-4D97-AF65-F5344CB8AC3E}">
        <p14:creationId xmlns:p14="http://schemas.microsoft.com/office/powerpoint/2010/main" val="3100490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172200"/>
          </a:xfrm>
          <a:solidFill>
            <a:schemeClr val="accent3">
              <a:lumMod val="20000"/>
              <a:lumOff val="80000"/>
            </a:schemeClr>
          </a:solidFill>
        </p:spPr>
        <p:txBody>
          <a:bodyPr>
            <a:normAutofit fontScale="92500" lnSpcReduction="10000"/>
          </a:bodyPr>
          <a:lstStyle/>
          <a:p>
            <a:pPr>
              <a:buFont typeface="Arial" charset="0"/>
              <a:buChar char="•"/>
            </a:pPr>
            <a:r>
              <a:rPr lang="en-US" sz="3600" dirty="0" smtClean="0"/>
              <a:t>You have learned that there are four separate sources of state and federal authority requiring the confidentiality of CCS Program client records.  </a:t>
            </a:r>
          </a:p>
          <a:p>
            <a:pPr>
              <a:buFont typeface="Arial" charset="0"/>
              <a:buChar char="•"/>
            </a:pPr>
            <a:r>
              <a:rPr lang="en-US" sz="3600" dirty="0" smtClean="0"/>
              <a:t>The rule that is followed in any particular situation </a:t>
            </a:r>
            <a:r>
              <a:rPr lang="en-US" sz="3600" b="1" dirty="0" smtClean="0"/>
              <a:t>is the rule that affords the enrolled person the greatest amount of confidentiality</a:t>
            </a:r>
            <a:r>
              <a:rPr lang="en-US" sz="3600" dirty="0" smtClean="0"/>
              <a:t>.  </a:t>
            </a:r>
          </a:p>
          <a:p>
            <a:pPr>
              <a:buFont typeface="Arial" charset="0"/>
              <a:buChar char="•"/>
            </a:pPr>
            <a:r>
              <a:rPr lang="en-US" sz="3600" dirty="0" smtClean="0"/>
              <a:t>The remainder of this course will cover rules of maintaining confidentiality and security of mental health records.  </a:t>
            </a:r>
          </a:p>
          <a:p>
            <a:pPr>
              <a:buFont typeface="Arial" charset="0"/>
              <a:buChar char="•"/>
            </a:pPr>
            <a:r>
              <a:rPr lang="en-US" sz="3600" dirty="0" smtClean="0"/>
              <a:t>For each rule in which substance abuse treatment rules provide a more strict treatment, the more strict rule will also be discussed.</a:t>
            </a:r>
            <a:endParaRPr lang="en-US" sz="3600" dirty="0"/>
          </a:p>
        </p:txBody>
      </p:sp>
    </p:spTree>
    <p:extLst>
      <p:ext uri="{BB962C8B-B14F-4D97-AF65-F5344CB8AC3E}">
        <p14:creationId xmlns:p14="http://schemas.microsoft.com/office/powerpoint/2010/main" val="780696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lstStyle/>
          <a:p>
            <a:r>
              <a:rPr lang="en-US" dirty="0"/>
              <a:t>Privacy </a:t>
            </a:r>
            <a:r>
              <a:rPr lang="en-US" dirty="0" smtClean="0"/>
              <a:t>Officer</a:t>
            </a:r>
            <a:r>
              <a:rPr lang="en-US" dirty="0"/>
              <a:t> </a:t>
            </a:r>
            <a:r>
              <a:rPr lang="en-US" dirty="0" smtClean="0"/>
              <a:t>And Security Officer</a:t>
            </a:r>
            <a:endParaRPr lang="en-US" dirty="0"/>
          </a:p>
        </p:txBody>
      </p:sp>
      <p:sp>
        <p:nvSpPr>
          <p:cNvPr id="3" name="Content Placeholder 2"/>
          <p:cNvSpPr>
            <a:spLocks noGrp="1"/>
          </p:cNvSpPr>
          <p:nvPr>
            <p:ph idx="1"/>
          </p:nvPr>
        </p:nvSpPr>
        <p:spPr>
          <a:xfrm>
            <a:off x="0" y="1447800"/>
            <a:ext cx="9144000" cy="4419601"/>
          </a:xfrm>
          <a:solidFill>
            <a:schemeClr val="accent3">
              <a:lumMod val="20000"/>
              <a:lumOff val="80000"/>
            </a:schemeClr>
          </a:solidFill>
        </p:spPr>
        <p:txBody>
          <a:bodyPr>
            <a:normAutofit fontScale="70000" lnSpcReduction="20000"/>
          </a:bodyPr>
          <a:lstStyle/>
          <a:p>
            <a:pPr>
              <a:buFont typeface="Arial" charset="0"/>
              <a:buChar char="•"/>
            </a:pPr>
            <a:r>
              <a:rPr lang="en-US" sz="4800" dirty="0" smtClean="0"/>
              <a:t>Each agency participating in the CCS Program </a:t>
            </a:r>
            <a:r>
              <a:rPr lang="en-US" sz="4800" dirty="0"/>
              <a:t>must designate a privacy </a:t>
            </a:r>
            <a:r>
              <a:rPr lang="en-US" sz="4800" dirty="0" smtClean="0"/>
              <a:t>officer </a:t>
            </a:r>
            <a:r>
              <a:rPr lang="en-US" sz="4800" dirty="0"/>
              <a:t>responsible for the </a:t>
            </a:r>
            <a:r>
              <a:rPr lang="en-US" sz="4800" dirty="0" smtClean="0"/>
              <a:t>development, </a:t>
            </a:r>
            <a:r>
              <a:rPr lang="en-US" sz="4800" dirty="0"/>
              <a:t>implementation </a:t>
            </a:r>
            <a:r>
              <a:rPr lang="en-US" sz="4800" dirty="0" smtClean="0"/>
              <a:t>and enforcement of </a:t>
            </a:r>
            <a:r>
              <a:rPr lang="en-US" sz="4800" dirty="0"/>
              <a:t>privacy policies and procedures. </a:t>
            </a:r>
            <a:endParaRPr lang="en-US" sz="4800" dirty="0" smtClean="0"/>
          </a:p>
          <a:p>
            <a:pPr>
              <a:buFont typeface="Arial" charset="0"/>
              <a:buChar char="•"/>
            </a:pPr>
            <a:endParaRPr lang="en-US" sz="3400" dirty="0" smtClean="0"/>
          </a:p>
          <a:p>
            <a:pPr>
              <a:buFont typeface="Arial" charset="0"/>
              <a:buChar char="•"/>
            </a:pPr>
            <a:r>
              <a:rPr lang="en-US" sz="4800" dirty="0" smtClean="0"/>
              <a:t>Each agency participating in the CCS Program must also designate a security officer responsible for the development, implementation and enforcement of security policies and procedures.</a:t>
            </a:r>
            <a:endParaRPr lang="en-US" sz="4800" dirty="0"/>
          </a:p>
        </p:txBody>
      </p:sp>
    </p:spTree>
    <p:extLst>
      <p:ext uri="{BB962C8B-B14F-4D97-AF65-F5344CB8AC3E}">
        <p14:creationId xmlns:p14="http://schemas.microsoft.com/office/powerpoint/2010/main" val="3979463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020762"/>
          </a:xfrm>
          <a:solidFill>
            <a:srgbClr val="FFFFCC"/>
          </a:solidFill>
        </p:spPr>
        <p:txBody>
          <a:bodyPr/>
          <a:lstStyle/>
          <a:p>
            <a:r>
              <a:rPr lang="en-US" dirty="0" smtClean="0">
                <a:solidFill>
                  <a:schemeClr val="accent2"/>
                </a:solidFill>
              </a:rPr>
              <a:t>HIPAA Security Rules</a:t>
            </a:r>
            <a:endParaRPr lang="en-US" dirty="0">
              <a:solidFill>
                <a:schemeClr val="accent2"/>
              </a:solidFill>
            </a:endParaRPr>
          </a:p>
        </p:txBody>
      </p:sp>
      <p:sp>
        <p:nvSpPr>
          <p:cNvPr id="5" name="Content Placeholder 4"/>
          <p:cNvSpPr>
            <a:spLocks noGrp="1"/>
          </p:cNvSpPr>
          <p:nvPr>
            <p:ph idx="1"/>
          </p:nvPr>
        </p:nvSpPr>
        <p:spPr>
          <a:xfrm>
            <a:off x="0" y="1371600"/>
            <a:ext cx="9144000" cy="4800599"/>
          </a:xfrm>
          <a:solidFill>
            <a:srgbClr val="FFFFCC"/>
          </a:solidFill>
        </p:spPr>
        <p:txBody>
          <a:bodyPr>
            <a:normAutofit/>
          </a:bodyPr>
          <a:lstStyle/>
          <a:p>
            <a:pPr>
              <a:buFont typeface="Arial" charset="0"/>
              <a:buChar char="•"/>
            </a:pPr>
            <a:r>
              <a:rPr lang="en-US" dirty="0" smtClean="0"/>
              <a:t>Under </a:t>
            </a:r>
            <a:r>
              <a:rPr lang="en-US" dirty="0"/>
              <a:t>HIPAA Security Rules, DCDHS and contracted Providers and all involved workforce </a:t>
            </a:r>
            <a:r>
              <a:rPr lang="en-US" dirty="0" smtClean="0"/>
              <a:t>need </a:t>
            </a:r>
            <a:r>
              <a:rPr lang="en-US" dirty="0"/>
              <a:t>to keep </a:t>
            </a:r>
            <a:r>
              <a:rPr lang="en-US" dirty="0" smtClean="0"/>
              <a:t>client information </a:t>
            </a:r>
            <a:r>
              <a:rPr lang="en-US" dirty="0"/>
              <a:t>secure.  </a:t>
            </a:r>
            <a:endParaRPr lang="en-US" dirty="0" smtClean="0"/>
          </a:p>
          <a:p>
            <a:pPr>
              <a:buFont typeface="Arial" charset="0"/>
              <a:buChar char="•"/>
            </a:pPr>
            <a:r>
              <a:rPr lang="en-US" dirty="0" smtClean="0"/>
              <a:t>Therefore </a:t>
            </a:r>
            <a:r>
              <a:rPr lang="en-US" dirty="0"/>
              <a:t>CCS providers must </a:t>
            </a:r>
            <a:r>
              <a:rPr lang="en-US" dirty="0" smtClean="0"/>
              <a:t>have sound security practices regarding paper and electronic records.  </a:t>
            </a:r>
          </a:p>
          <a:p>
            <a:pPr>
              <a:buFont typeface="Arial" charset="0"/>
              <a:buChar char="•"/>
            </a:pPr>
            <a:r>
              <a:rPr lang="en-US" b="1" dirty="0" smtClean="0"/>
              <a:t>Agencies not able to comply with the following requirements must contact the Program Administrator to discuss if reasonable alternatives exist.</a:t>
            </a:r>
            <a:endParaRPr lang="en-US" b="1" dirty="0"/>
          </a:p>
          <a:p>
            <a:pPr marL="0" indent="0">
              <a:buNone/>
            </a:pPr>
            <a:endParaRPr lang="en-US" dirty="0"/>
          </a:p>
        </p:txBody>
      </p:sp>
    </p:spTree>
    <p:extLst>
      <p:ext uri="{BB962C8B-B14F-4D97-AF65-F5344CB8AC3E}">
        <p14:creationId xmlns:p14="http://schemas.microsoft.com/office/powerpoint/2010/main" val="188076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lstStyle/>
          <a:p>
            <a:r>
              <a:rPr lang="en-US" dirty="0" smtClean="0"/>
              <a:t>Risk Analysis</a:t>
            </a:r>
            <a:endParaRPr lang="en-US" dirty="0"/>
          </a:p>
        </p:txBody>
      </p:sp>
      <p:sp>
        <p:nvSpPr>
          <p:cNvPr id="3" name="Content Placeholder 2"/>
          <p:cNvSpPr>
            <a:spLocks noGrp="1"/>
          </p:cNvSpPr>
          <p:nvPr>
            <p:ph idx="1"/>
          </p:nvPr>
        </p:nvSpPr>
        <p:spPr>
          <a:xfrm>
            <a:off x="0" y="1600200"/>
            <a:ext cx="9144000" cy="4525963"/>
          </a:xfrm>
          <a:solidFill>
            <a:srgbClr val="FFFFCC"/>
          </a:solidFill>
        </p:spPr>
        <p:txBody>
          <a:bodyPr>
            <a:normAutofit fontScale="85000" lnSpcReduction="10000"/>
          </a:bodyPr>
          <a:lstStyle/>
          <a:p>
            <a:pPr marL="0" indent="0">
              <a:buNone/>
            </a:pPr>
            <a:r>
              <a:rPr lang="en-US" dirty="0"/>
              <a:t>Conducting a risk analysis is the first step in identifying and implementing </a:t>
            </a:r>
            <a:r>
              <a:rPr lang="en-US" dirty="0" smtClean="0"/>
              <a:t>safeguards  to </a:t>
            </a:r>
            <a:r>
              <a:rPr lang="en-US" dirty="0"/>
              <a:t>comply with </a:t>
            </a:r>
            <a:r>
              <a:rPr lang="en-US" dirty="0" smtClean="0"/>
              <a:t>the HIPAA Security </a:t>
            </a:r>
            <a:r>
              <a:rPr lang="en-US" dirty="0"/>
              <a:t>Rule</a:t>
            </a:r>
            <a:r>
              <a:rPr lang="en-US" dirty="0" smtClean="0"/>
              <a:t>.  While there is no required format for a risk analysis, one might start by considering the following questions:</a:t>
            </a:r>
          </a:p>
          <a:p>
            <a:r>
              <a:rPr lang="en-US" dirty="0" smtClean="0"/>
              <a:t>Has all electronic PHI been identified within the </a:t>
            </a:r>
            <a:r>
              <a:rPr lang="en-US" dirty="0"/>
              <a:t>organization? </a:t>
            </a:r>
            <a:endParaRPr lang="en-US" dirty="0" smtClean="0"/>
          </a:p>
          <a:p>
            <a:r>
              <a:rPr lang="en-US" dirty="0" smtClean="0"/>
              <a:t>What </a:t>
            </a:r>
            <a:r>
              <a:rPr lang="en-US" dirty="0"/>
              <a:t>are the external sources of e-PHI? For example, do vendors or </a:t>
            </a:r>
            <a:r>
              <a:rPr lang="en-US" dirty="0" smtClean="0"/>
              <a:t>consultants create</a:t>
            </a:r>
            <a:r>
              <a:rPr lang="en-US" dirty="0"/>
              <a:t>, receive, maintain or transmit e-PHI?</a:t>
            </a:r>
          </a:p>
          <a:p>
            <a:r>
              <a:rPr lang="en-US" dirty="0" smtClean="0"/>
              <a:t>What </a:t>
            </a:r>
            <a:r>
              <a:rPr lang="en-US" dirty="0"/>
              <a:t>are the human, natural, and environmental threats to information </a:t>
            </a:r>
            <a:r>
              <a:rPr lang="en-US" dirty="0" smtClean="0"/>
              <a:t>systems that </a:t>
            </a:r>
            <a:r>
              <a:rPr lang="en-US" dirty="0"/>
              <a:t>contain e-PHI?</a:t>
            </a:r>
          </a:p>
        </p:txBody>
      </p:sp>
    </p:spTree>
    <p:extLst>
      <p:ext uri="{BB962C8B-B14F-4D97-AF65-F5344CB8AC3E}">
        <p14:creationId xmlns:p14="http://schemas.microsoft.com/office/powerpoint/2010/main" val="1043671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29215" cy="5592763"/>
          </a:xfrm>
          <a:solidFill>
            <a:srgbClr val="FFFFCC"/>
          </a:solidFill>
        </p:spPr>
        <p:txBody>
          <a:bodyPr>
            <a:normAutofit/>
          </a:bodyPr>
          <a:lstStyle/>
          <a:p>
            <a:pPr marL="0" indent="0">
              <a:buNone/>
            </a:pPr>
            <a:r>
              <a:rPr lang="en-US" dirty="0"/>
              <a:t>The outcome of the risk analysis </a:t>
            </a:r>
            <a:r>
              <a:rPr lang="en-US" dirty="0" smtClean="0"/>
              <a:t>should guide the implementation of policies to address the risks, addressing for example: </a:t>
            </a:r>
          </a:p>
          <a:p>
            <a:r>
              <a:rPr lang="en-US" dirty="0" smtClean="0"/>
              <a:t>Appropriate personnel </a:t>
            </a:r>
            <a:r>
              <a:rPr lang="en-US" dirty="0"/>
              <a:t>screening processes. </a:t>
            </a:r>
            <a:endParaRPr lang="en-US" dirty="0" smtClean="0"/>
          </a:p>
          <a:p>
            <a:r>
              <a:rPr lang="en-US" dirty="0" smtClean="0"/>
              <a:t>Electronic data back up procedures.</a:t>
            </a:r>
            <a:endParaRPr lang="en-US" dirty="0"/>
          </a:p>
          <a:p>
            <a:r>
              <a:rPr lang="en-US" dirty="0" smtClean="0"/>
              <a:t>Whether </a:t>
            </a:r>
            <a:r>
              <a:rPr lang="en-US" dirty="0"/>
              <a:t>and how to use </a:t>
            </a:r>
            <a:r>
              <a:rPr lang="en-US" dirty="0" smtClean="0"/>
              <a:t>encryption technologies.  </a:t>
            </a:r>
          </a:p>
          <a:p>
            <a:r>
              <a:rPr lang="en-US" dirty="0" smtClean="0"/>
              <a:t>What data </a:t>
            </a:r>
            <a:r>
              <a:rPr lang="en-US" dirty="0"/>
              <a:t>must be authenticated in particular situations to </a:t>
            </a:r>
            <a:r>
              <a:rPr lang="en-US" dirty="0" smtClean="0"/>
              <a:t>protect data </a:t>
            </a:r>
            <a:r>
              <a:rPr lang="en-US" dirty="0"/>
              <a:t>integrity. </a:t>
            </a:r>
            <a:endParaRPr lang="en-US" dirty="0" smtClean="0"/>
          </a:p>
          <a:p>
            <a:r>
              <a:rPr lang="en-US" dirty="0" smtClean="0"/>
              <a:t>The appropriate </a:t>
            </a:r>
            <a:r>
              <a:rPr lang="en-US" dirty="0"/>
              <a:t>manner of protecting health </a:t>
            </a:r>
            <a:r>
              <a:rPr lang="en-US" dirty="0" smtClean="0"/>
              <a:t>information transmissions</a:t>
            </a:r>
            <a:r>
              <a:rPr lang="en-US" dirty="0"/>
              <a:t>. </a:t>
            </a:r>
          </a:p>
        </p:txBody>
      </p:sp>
    </p:spTree>
    <p:extLst>
      <p:ext uri="{BB962C8B-B14F-4D97-AF65-F5344CB8AC3E}">
        <p14:creationId xmlns:p14="http://schemas.microsoft.com/office/powerpoint/2010/main" val="274463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CC"/>
          </a:solidFill>
        </p:spPr>
        <p:txBody>
          <a:bodyPr>
            <a:normAutofit/>
          </a:bodyPr>
          <a:lstStyle/>
          <a:p>
            <a:r>
              <a:rPr lang="en-US" dirty="0" smtClean="0"/>
              <a:t>The Use of Passwords</a:t>
            </a:r>
            <a:endParaRPr lang="en-US" dirty="0"/>
          </a:p>
        </p:txBody>
      </p:sp>
      <p:sp>
        <p:nvSpPr>
          <p:cNvPr id="3" name="Content Placeholder 2"/>
          <p:cNvSpPr>
            <a:spLocks noGrp="1"/>
          </p:cNvSpPr>
          <p:nvPr>
            <p:ph idx="1"/>
          </p:nvPr>
        </p:nvSpPr>
        <p:spPr>
          <a:xfrm>
            <a:off x="0" y="1524001"/>
            <a:ext cx="9144000" cy="2286000"/>
          </a:xfrm>
          <a:solidFill>
            <a:srgbClr val="FFFFCC"/>
          </a:solidFill>
        </p:spPr>
        <p:txBody>
          <a:bodyPr/>
          <a:lstStyle/>
          <a:p>
            <a:pPr marL="0" indent="0">
              <a:buNone/>
            </a:pPr>
            <a:r>
              <a:rPr lang="en-US" dirty="0" smtClean="0"/>
              <a:t>Provider agencies must secure </a:t>
            </a:r>
            <a:r>
              <a:rPr lang="en-US" b="1" dirty="0" smtClean="0"/>
              <a:t>all</a:t>
            </a:r>
            <a:r>
              <a:rPr lang="en-US" dirty="0" smtClean="0"/>
              <a:t> computer equipment and personal devices containing client information with the use of quality passwords.  This includes cell phones, tablets, lap tops and flash drives.</a:t>
            </a:r>
            <a:endParaRPr lang="en-US" dirty="0"/>
          </a:p>
        </p:txBody>
      </p:sp>
      <p:pic>
        <p:nvPicPr>
          <p:cNvPr id="1026" name="Picture 2" descr="C:\Documents and Settings\dh2\Local Settings\Temporary Internet Files\Content.IE5\M6RDVK1K\Mobile-Phone-Icon-300x3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030205"/>
            <a:ext cx="2019300" cy="2019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dh2\Local Settings\Temporary Internet Files\Content.IE5\5ZG8W7T6\large-USB-pen-drive-flash-drive-33.3-9516[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3993" y="4800600"/>
            <a:ext cx="876672" cy="8284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dh2\Local Settings\Temporary Internet Files\Content.IE5\WA29KR8W\00742_asus-tablet-600-windows-rt_cop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3248" y="4072830"/>
            <a:ext cx="3746500" cy="243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690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953000"/>
          </a:xfrm>
          <a:solidFill>
            <a:srgbClr val="FFFFCC"/>
          </a:solidFill>
        </p:spPr>
        <p:txBody>
          <a:bodyPr>
            <a:noAutofit/>
          </a:bodyPr>
          <a:lstStyle/>
          <a:p>
            <a:pPr marL="0" indent="0" algn="ctr">
              <a:buNone/>
            </a:pPr>
            <a:r>
              <a:rPr lang="en-US" sz="4800" dirty="0" smtClean="0"/>
              <a:t>ENCRYPTION</a:t>
            </a:r>
          </a:p>
          <a:p>
            <a:pPr marL="0" indent="0">
              <a:buNone/>
            </a:pPr>
            <a:r>
              <a:rPr lang="en-US" sz="4400" dirty="0" smtClean="0"/>
              <a:t>Likewise, all such portable devices and all electronic transmissions of client information must be </a:t>
            </a:r>
            <a:r>
              <a:rPr lang="en-US" sz="4400" dirty="0"/>
              <a:t>encrypted. Encryption is a method of converting an original message of regular </a:t>
            </a:r>
            <a:r>
              <a:rPr lang="en-US" sz="4400" dirty="0" smtClean="0"/>
              <a:t>electronic text </a:t>
            </a:r>
            <a:r>
              <a:rPr lang="en-US" sz="4400" dirty="0"/>
              <a:t>into encoded </a:t>
            </a:r>
            <a:r>
              <a:rPr lang="en-US" sz="4400" dirty="0" smtClean="0"/>
              <a:t>text.</a:t>
            </a:r>
            <a:endParaRPr lang="en-US" sz="4400" dirty="0"/>
          </a:p>
        </p:txBody>
      </p:sp>
      <p:pic>
        <p:nvPicPr>
          <p:cNvPr id="3074" name="Picture 2" descr="C:\Documents and Settings\dh2\Local Settings\Temporary Internet Files\Content.IE5\YZG1OJB3\loc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9530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822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230562"/>
          </a:xfrm>
          <a:solidFill>
            <a:srgbClr val="FFFFCC"/>
          </a:solidFill>
        </p:spPr>
        <p:txBody>
          <a:bodyPr>
            <a:normAutofit/>
          </a:bodyPr>
          <a:lstStyle/>
          <a:p>
            <a:r>
              <a:rPr lang="en-US" dirty="0" smtClean="0"/>
              <a:t>The Security Officer must be aware of and keep an inventory of all electronic devices containing client information </a:t>
            </a:r>
            <a:endParaRPr lang="en-US" dirty="0"/>
          </a:p>
        </p:txBody>
      </p:sp>
      <p:pic>
        <p:nvPicPr>
          <p:cNvPr id="2051" name="Picture 3" descr="C:\Documents and Settings\dh2\Local Settings\Temporary Internet Files\Content.IE5\5ZG8W7T6\2073251107_1d68d6070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581400"/>
            <a:ext cx="25908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dh2\Local Settings\Temporary Internet Files\Content.IE5\WA29KR8W\t102_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05201"/>
            <a:ext cx="5257800" cy="3352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882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28800"/>
          </a:xfrm>
          <a:solidFill>
            <a:srgbClr val="FFFFCC"/>
          </a:solidFill>
        </p:spPr>
        <p:txBody>
          <a:bodyPr>
            <a:normAutofit fontScale="90000"/>
          </a:bodyPr>
          <a:lstStyle/>
          <a:p>
            <a:r>
              <a:rPr lang="en-US" b="1" dirty="0" smtClean="0"/>
              <a:t>No Use Of Personal Devices For Storage Or Transmittal Of Client Information</a:t>
            </a:r>
            <a:br>
              <a:rPr lang="en-US" b="1" dirty="0" smtClean="0"/>
            </a:br>
            <a:endParaRPr lang="en-US" b="1" dirty="0"/>
          </a:p>
        </p:txBody>
      </p:sp>
      <p:sp>
        <p:nvSpPr>
          <p:cNvPr id="3" name="Subtitle 2"/>
          <p:cNvSpPr>
            <a:spLocks noGrp="1"/>
          </p:cNvSpPr>
          <p:nvPr>
            <p:ph type="subTitle" idx="1"/>
          </p:nvPr>
        </p:nvSpPr>
        <p:spPr>
          <a:xfrm>
            <a:off x="0" y="1219200"/>
            <a:ext cx="9144000" cy="5638800"/>
          </a:xfrm>
          <a:solidFill>
            <a:srgbClr val="FFFFCC"/>
          </a:solidFill>
        </p:spPr>
        <p:txBody>
          <a:bodyPr>
            <a:noAutofit/>
          </a:bodyPr>
          <a:lstStyle/>
          <a:p>
            <a:pPr marL="571500" indent="-571500" algn="l">
              <a:buFont typeface="Arial" panose="020B0604020202020204" pitchFamily="34" charset="0"/>
              <a:buChar char="•"/>
            </a:pPr>
            <a:r>
              <a:rPr lang="en-US" sz="4000" dirty="0" smtClean="0">
                <a:solidFill>
                  <a:schemeClr val="tx1"/>
                </a:solidFill>
              </a:rPr>
              <a:t>Agencies shall </a:t>
            </a:r>
            <a:r>
              <a:rPr lang="en-US" sz="4000" dirty="0">
                <a:solidFill>
                  <a:schemeClr val="tx1"/>
                </a:solidFill>
              </a:rPr>
              <a:t>not permit the use of </a:t>
            </a:r>
            <a:r>
              <a:rPr lang="en-US" sz="4000" dirty="0" smtClean="0">
                <a:solidFill>
                  <a:schemeClr val="tx1"/>
                </a:solidFill>
              </a:rPr>
              <a:t>employees’ personally owned </a:t>
            </a:r>
            <a:r>
              <a:rPr lang="en-US" sz="4000" dirty="0">
                <a:solidFill>
                  <a:schemeClr val="tx1"/>
                </a:solidFill>
              </a:rPr>
              <a:t>devices to transact agency business containing any client information or any information that could identify a </a:t>
            </a:r>
            <a:r>
              <a:rPr lang="en-US" sz="4000" dirty="0" smtClean="0">
                <a:solidFill>
                  <a:schemeClr val="tx1"/>
                </a:solidFill>
              </a:rPr>
              <a:t>client.</a:t>
            </a:r>
            <a:endParaRPr lang="en-US" sz="4000" dirty="0">
              <a:solidFill>
                <a:schemeClr val="tx1"/>
              </a:solidFill>
            </a:endParaRPr>
          </a:p>
          <a:p>
            <a:pPr marL="571500" indent="-571500" algn="l">
              <a:buFont typeface="Arial" panose="020B0604020202020204" pitchFamily="34" charset="0"/>
              <a:buChar char="•"/>
            </a:pPr>
            <a:r>
              <a:rPr lang="en-US" sz="4000" dirty="0" smtClean="0">
                <a:solidFill>
                  <a:schemeClr val="tx1"/>
                </a:solidFill>
              </a:rPr>
              <a:t>Agencies </a:t>
            </a:r>
            <a:r>
              <a:rPr lang="en-US" sz="4000" dirty="0">
                <a:solidFill>
                  <a:schemeClr val="tx1"/>
                </a:solidFill>
              </a:rPr>
              <a:t>shall not permit its workforce to download any client information </a:t>
            </a:r>
            <a:r>
              <a:rPr lang="en-US" sz="4000" dirty="0" smtClean="0">
                <a:solidFill>
                  <a:schemeClr val="tx1"/>
                </a:solidFill>
              </a:rPr>
              <a:t>onto personally owned devices such as home computers or cell phones.</a:t>
            </a:r>
            <a:r>
              <a:rPr lang="en-US" sz="4000" dirty="0"/>
              <a:t/>
            </a:r>
            <a:br>
              <a:rPr lang="en-US" sz="4000" dirty="0"/>
            </a:br>
            <a:endParaRPr lang="en-US" sz="4000" dirty="0"/>
          </a:p>
        </p:txBody>
      </p:sp>
    </p:spTree>
    <p:extLst>
      <p:ext uri="{BB962C8B-B14F-4D97-AF65-F5344CB8AC3E}">
        <p14:creationId xmlns:p14="http://schemas.microsoft.com/office/powerpoint/2010/main" val="257898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562600"/>
          </a:xfrm>
          <a:solidFill>
            <a:schemeClr val="accent5">
              <a:lumMod val="20000"/>
              <a:lumOff val="80000"/>
            </a:schemeClr>
          </a:solidFill>
        </p:spPr>
        <p:txBody>
          <a:bodyPr>
            <a:normAutofit fontScale="92500" lnSpcReduction="20000"/>
          </a:bodyPr>
          <a:lstStyle/>
          <a:p>
            <a:r>
              <a:rPr lang="en-US" dirty="0"/>
              <a:t>DCDHS will </a:t>
            </a:r>
            <a:r>
              <a:rPr lang="en-US" dirty="0" smtClean="0"/>
              <a:t>also maintain </a:t>
            </a:r>
            <a:r>
              <a:rPr lang="en-US" dirty="0"/>
              <a:t>the records for, and manage and coordinate services in </a:t>
            </a:r>
            <a:r>
              <a:rPr lang="en-US" dirty="0" smtClean="0"/>
              <a:t>the  CCS  Program.</a:t>
            </a:r>
          </a:p>
          <a:p>
            <a:r>
              <a:rPr lang="en-US" dirty="0" smtClean="0"/>
              <a:t>DCDHS’ management duties include training service providers of the confidentiality laws relating to client records, which is the purpose of this course.</a:t>
            </a:r>
          </a:p>
          <a:p>
            <a:r>
              <a:rPr lang="en-US" dirty="0" smtClean="0"/>
              <a:t>Statutory and regulatory citations are provided in this presentation for reference purposes and for greater understanding of legal mandates. </a:t>
            </a:r>
          </a:p>
          <a:p>
            <a:r>
              <a:rPr lang="en-US" dirty="0" smtClean="0"/>
              <a:t>This course covers basic confidentiality issues.    However, situations will arise presenting more complicated confidentiality issues.  Agencies with further questions should contact </a:t>
            </a:r>
            <a:r>
              <a:rPr lang="en-US" dirty="0"/>
              <a:t>the CCS Program </a:t>
            </a:r>
            <a:r>
              <a:rPr lang="en-US" dirty="0" smtClean="0"/>
              <a:t>Administrator and/or their own legal counsel. </a:t>
            </a:r>
            <a:endParaRPr lang="en-US" dirty="0"/>
          </a:p>
        </p:txBody>
      </p:sp>
    </p:spTree>
    <p:extLst>
      <p:ext uri="{BB962C8B-B14F-4D97-AF65-F5344CB8AC3E}">
        <p14:creationId xmlns:p14="http://schemas.microsoft.com/office/powerpoint/2010/main" val="3225285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CC"/>
          </a:solidFill>
        </p:spPr>
        <p:txBody>
          <a:bodyPr>
            <a:normAutofit fontScale="90000"/>
          </a:bodyPr>
          <a:lstStyle/>
          <a:p>
            <a:r>
              <a:rPr lang="en-US" dirty="0" smtClean="0"/>
              <a:t>Physical Accessibility to PHI and Work Station Concerns</a:t>
            </a:r>
            <a:endParaRPr lang="en-US" dirty="0"/>
          </a:p>
        </p:txBody>
      </p:sp>
      <p:sp>
        <p:nvSpPr>
          <p:cNvPr id="3" name="Content Placeholder 2"/>
          <p:cNvSpPr>
            <a:spLocks noGrp="1"/>
          </p:cNvSpPr>
          <p:nvPr>
            <p:ph idx="1"/>
          </p:nvPr>
        </p:nvSpPr>
        <p:spPr>
          <a:xfrm>
            <a:off x="0" y="1447801"/>
            <a:ext cx="9144000" cy="3124199"/>
          </a:xfrm>
          <a:solidFill>
            <a:srgbClr val="FFFFCC"/>
          </a:solidFill>
        </p:spPr>
        <p:txBody>
          <a:bodyPr>
            <a:normAutofit fontScale="92500" lnSpcReduction="10000"/>
          </a:bodyPr>
          <a:lstStyle/>
          <a:p>
            <a:r>
              <a:rPr lang="en-US" dirty="0" smtClean="0"/>
              <a:t>Each service provider with the CCS Program must have policies and practices in place to protect client information from being disclosed to those who are not entitled to or do not have a need for the information.</a:t>
            </a:r>
          </a:p>
          <a:p>
            <a:r>
              <a:rPr lang="en-US" dirty="0" smtClean="0"/>
              <a:t>Such practices include setting up work stations, media centers and reception areas to avoid inadvertent disclosure of client information.</a:t>
            </a:r>
            <a:endParaRPr lang="en-US" dirty="0"/>
          </a:p>
        </p:txBody>
      </p:sp>
      <p:pic>
        <p:nvPicPr>
          <p:cNvPr id="3074" name="Picture 2" descr="C:\Documents and Settings\dh2\Local Settings\Temporary Internet Files\Content.IE5\WA29KR8W\workplace-clipar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572000"/>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635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CC"/>
          </a:solidFill>
        </p:spPr>
        <p:txBody>
          <a:bodyPr/>
          <a:lstStyle/>
          <a:p>
            <a:r>
              <a:rPr lang="en-US" dirty="0" smtClean="0"/>
              <a:t>IT Systems</a:t>
            </a:r>
            <a:endParaRPr lang="en-US" dirty="0"/>
          </a:p>
        </p:txBody>
      </p:sp>
      <p:sp>
        <p:nvSpPr>
          <p:cNvPr id="3" name="Content Placeholder 2"/>
          <p:cNvSpPr>
            <a:spLocks noGrp="1"/>
          </p:cNvSpPr>
          <p:nvPr>
            <p:ph idx="1"/>
          </p:nvPr>
        </p:nvSpPr>
        <p:spPr>
          <a:xfrm>
            <a:off x="0" y="1600201"/>
            <a:ext cx="9144000" cy="3352800"/>
          </a:xfrm>
          <a:solidFill>
            <a:srgbClr val="FFFFCC"/>
          </a:solidFill>
        </p:spPr>
        <p:txBody>
          <a:bodyPr/>
          <a:lstStyle/>
          <a:p>
            <a:pPr marL="0" indent="0">
              <a:buNone/>
            </a:pPr>
            <a:r>
              <a:rPr lang="en-US" dirty="0" smtClean="0"/>
              <a:t>The Dane County Department of Human Services will maintain client records for the CCS Program.  If the CCS Provider Agency keeps it’s own client records of the CCS Program, it must have electronic security as least as secure as is provided by DCDHS.  </a:t>
            </a:r>
            <a:endParaRPr lang="en-US" dirty="0"/>
          </a:p>
        </p:txBody>
      </p:sp>
    </p:spTree>
    <p:extLst>
      <p:ext uri="{BB962C8B-B14F-4D97-AF65-F5344CB8AC3E}">
        <p14:creationId xmlns:p14="http://schemas.microsoft.com/office/powerpoint/2010/main" val="1115983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FFCC"/>
          </a:solidFill>
        </p:spPr>
        <p:txBody>
          <a:bodyPr/>
          <a:lstStyle/>
          <a:p>
            <a:r>
              <a:rPr lang="en-US" dirty="0" smtClean="0"/>
              <a:t>Quiz</a:t>
            </a:r>
            <a:endParaRPr lang="en-US" dirty="0"/>
          </a:p>
        </p:txBody>
      </p:sp>
      <p:sp>
        <p:nvSpPr>
          <p:cNvPr id="3" name="Content Placeholder 2"/>
          <p:cNvSpPr>
            <a:spLocks noGrp="1"/>
          </p:cNvSpPr>
          <p:nvPr>
            <p:ph idx="1"/>
          </p:nvPr>
        </p:nvSpPr>
        <p:spPr>
          <a:xfrm>
            <a:off x="0" y="1143001"/>
            <a:ext cx="9144000" cy="4114799"/>
          </a:xfrm>
          <a:solidFill>
            <a:srgbClr val="FFFF00"/>
          </a:solidFill>
        </p:spPr>
        <p:txBody>
          <a:bodyPr>
            <a:normAutofit lnSpcReduction="10000"/>
          </a:bodyPr>
          <a:lstStyle/>
          <a:p>
            <a:pPr marL="0" indent="0">
              <a:buNone/>
            </a:pPr>
            <a:r>
              <a:rPr lang="en-US" dirty="0" smtClean="0"/>
              <a:t>A CCS agency should be concerned about the inadvertent disclosure of client information in which of these settings?</a:t>
            </a:r>
          </a:p>
          <a:p>
            <a:pPr marL="514350" indent="-514350">
              <a:buAutoNum type="alphaLcPeriod"/>
            </a:pPr>
            <a:r>
              <a:rPr lang="en-US" dirty="0" smtClean="0"/>
              <a:t>The mail room.</a:t>
            </a:r>
          </a:p>
          <a:p>
            <a:pPr marL="514350" indent="-514350">
              <a:buAutoNum type="alphaLcPeriod"/>
            </a:pPr>
            <a:r>
              <a:rPr lang="en-US" dirty="0" smtClean="0"/>
              <a:t>The reception area.</a:t>
            </a:r>
          </a:p>
          <a:p>
            <a:pPr marL="514350" indent="-514350">
              <a:buAutoNum type="alphaLcPeriod"/>
            </a:pPr>
            <a:r>
              <a:rPr lang="en-US" dirty="0" smtClean="0"/>
              <a:t>Elevators.</a:t>
            </a:r>
          </a:p>
          <a:p>
            <a:pPr marL="514350" indent="-514350">
              <a:buAutoNum type="alphaLcPeriod"/>
            </a:pPr>
            <a:r>
              <a:rPr lang="en-US" dirty="0" smtClean="0"/>
              <a:t>The break room.</a:t>
            </a:r>
          </a:p>
          <a:p>
            <a:pPr marL="514350" indent="-514350">
              <a:buAutoNum type="alphaLcPeriod"/>
            </a:pPr>
            <a:r>
              <a:rPr lang="en-US" dirty="0" smtClean="0"/>
              <a:t>All of the above.</a:t>
            </a:r>
          </a:p>
          <a:p>
            <a:pPr marL="0" indent="0">
              <a:buNone/>
            </a:pPr>
            <a:endParaRPr lang="en-US" dirty="0"/>
          </a:p>
        </p:txBody>
      </p:sp>
    </p:spTree>
    <p:extLst>
      <p:ext uri="{BB962C8B-B14F-4D97-AF65-F5344CB8AC3E}">
        <p14:creationId xmlns:p14="http://schemas.microsoft.com/office/powerpoint/2010/main" val="3007281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FFFFCC"/>
          </a:solidFill>
        </p:spPr>
        <p:txBody>
          <a:bodyPr/>
          <a:lstStyle/>
          <a:p>
            <a:r>
              <a:rPr lang="en-US" dirty="0" smtClean="0"/>
              <a:t>Answer</a:t>
            </a:r>
            <a:endParaRPr lang="en-US" dirty="0"/>
          </a:p>
        </p:txBody>
      </p:sp>
      <p:sp>
        <p:nvSpPr>
          <p:cNvPr id="3" name="Content Placeholder 2"/>
          <p:cNvSpPr>
            <a:spLocks noGrp="1"/>
          </p:cNvSpPr>
          <p:nvPr>
            <p:ph idx="1"/>
          </p:nvPr>
        </p:nvSpPr>
        <p:spPr>
          <a:xfrm>
            <a:off x="0" y="914400"/>
            <a:ext cx="9144000" cy="4648200"/>
          </a:xfrm>
          <a:solidFill>
            <a:srgbClr val="FFFF00"/>
          </a:solidFill>
        </p:spPr>
        <p:txBody>
          <a:bodyPr>
            <a:normAutofit fontScale="92500" lnSpcReduction="20000"/>
          </a:bodyPr>
          <a:lstStyle/>
          <a:p>
            <a:pPr marL="0" indent="0">
              <a:buNone/>
            </a:pPr>
            <a:r>
              <a:rPr lang="en-US" dirty="0" smtClean="0"/>
              <a:t>e. The correct answer of course is all of the above.</a:t>
            </a:r>
          </a:p>
          <a:p>
            <a:pPr>
              <a:buFont typeface="Arial" charset="0"/>
              <a:buChar char="•"/>
            </a:pPr>
            <a:r>
              <a:rPr lang="en-US" dirty="0" smtClean="0"/>
              <a:t>Mail and facsimile transmissions containing client information must be directed to those who need to know without onlookers having casual access.  </a:t>
            </a:r>
          </a:p>
          <a:p>
            <a:pPr>
              <a:buFont typeface="Arial" charset="0"/>
              <a:buChar char="•"/>
            </a:pPr>
            <a:r>
              <a:rPr lang="en-US" dirty="0" smtClean="0"/>
              <a:t>The reception area must not be an area where confidential information may be overheard.  Neither should confidential information be discussed in break rooms or elevators.</a:t>
            </a:r>
          </a:p>
          <a:p>
            <a:pPr marL="0" indent="0">
              <a:buNone/>
            </a:pPr>
            <a:r>
              <a:rPr lang="en-US" dirty="0" smtClean="0"/>
              <a:t>The agency must have confidentiality procedures and practices in place to protect client information in public spaces and employee gathering areas.</a:t>
            </a:r>
          </a:p>
          <a:p>
            <a:pPr>
              <a:buFont typeface="Arial" charset="0"/>
              <a:buChar char="•"/>
            </a:pPr>
            <a:endParaRPr lang="en-US" dirty="0"/>
          </a:p>
        </p:txBody>
      </p:sp>
    </p:spTree>
    <p:extLst>
      <p:ext uri="{BB962C8B-B14F-4D97-AF65-F5344CB8AC3E}">
        <p14:creationId xmlns:p14="http://schemas.microsoft.com/office/powerpoint/2010/main" val="5706281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77962"/>
          </a:xfrm>
          <a:solidFill>
            <a:srgbClr val="FFCCCC"/>
          </a:solidFill>
        </p:spPr>
        <p:txBody>
          <a:bodyPr/>
          <a:lstStyle/>
          <a:p>
            <a:r>
              <a:rPr lang="en-US" dirty="0" smtClean="0"/>
              <a:t>HIPAA Privacy Rules</a:t>
            </a:r>
            <a:endParaRPr lang="en-US" dirty="0"/>
          </a:p>
        </p:txBody>
      </p:sp>
    </p:spTree>
    <p:extLst>
      <p:ext uri="{BB962C8B-B14F-4D97-AF65-F5344CB8AC3E}">
        <p14:creationId xmlns:p14="http://schemas.microsoft.com/office/powerpoint/2010/main" val="17112327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lstStyle/>
          <a:p>
            <a:r>
              <a:rPr lang="en-US" dirty="0" smtClean="0"/>
              <a:t>The Minimum Necessary Rule</a:t>
            </a:r>
            <a:endParaRPr lang="en-US" dirty="0"/>
          </a:p>
        </p:txBody>
      </p:sp>
      <p:sp>
        <p:nvSpPr>
          <p:cNvPr id="3" name="Content Placeholder 2"/>
          <p:cNvSpPr>
            <a:spLocks noGrp="1"/>
          </p:cNvSpPr>
          <p:nvPr>
            <p:ph idx="1"/>
          </p:nvPr>
        </p:nvSpPr>
        <p:spPr>
          <a:xfrm>
            <a:off x="0" y="1600201"/>
            <a:ext cx="9144000" cy="2362199"/>
          </a:xfrm>
          <a:solidFill>
            <a:srgbClr val="FFCCCC"/>
          </a:solidFill>
        </p:spPr>
        <p:txBody>
          <a:bodyPr>
            <a:normAutofit/>
          </a:bodyPr>
          <a:lstStyle/>
          <a:p>
            <a:pPr marL="0" indent="0">
              <a:buNone/>
            </a:pPr>
            <a:r>
              <a:rPr lang="en-US" sz="3600" dirty="0" smtClean="0"/>
              <a:t>Even within the agency or program, disclosures </a:t>
            </a:r>
            <a:r>
              <a:rPr lang="en-US" sz="3600" dirty="0"/>
              <a:t>are limited to the </a:t>
            </a:r>
            <a:r>
              <a:rPr lang="en-US" sz="3600" dirty="0" smtClean="0"/>
              <a:t>information necessary </a:t>
            </a:r>
            <a:r>
              <a:rPr lang="en-US" sz="3600" dirty="0"/>
              <a:t>to fulfill the purpose of the authorized disclosure.  </a:t>
            </a:r>
            <a:endParaRPr lang="en-US" sz="3600" dirty="0" smtClean="0"/>
          </a:p>
        </p:txBody>
      </p:sp>
      <p:pic>
        <p:nvPicPr>
          <p:cNvPr id="1028" name="Picture 4" descr="C:\Documents and Settings\dh2\Local Settings\Temporary Internet Files\Content.IE5\QAR3RGHP\coach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0" y="3429000"/>
            <a:ext cx="3556000" cy="34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4773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normAutofit fontScale="90000"/>
          </a:bodyPr>
          <a:lstStyle/>
          <a:p>
            <a:r>
              <a:rPr lang="en-US" dirty="0" smtClean="0"/>
              <a:t>The Minimum Necessary Rules Does NOT apply to the following situations:</a:t>
            </a:r>
            <a:endParaRPr lang="en-US" dirty="0"/>
          </a:p>
        </p:txBody>
      </p:sp>
      <p:sp>
        <p:nvSpPr>
          <p:cNvPr id="3" name="Content Placeholder 2"/>
          <p:cNvSpPr>
            <a:spLocks noGrp="1"/>
          </p:cNvSpPr>
          <p:nvPr>
            <p:ph idx="1"/>
          </p:nvPr>
        </p:nvSpPr>
        <p:spPr>
          <a:xfrm>
            <a:off x="0" y="1752600"/>
            <a:ext cx="9144000" cy="4114800"/>
          </a:xfrm>
          <a:solidFill>
            <a:srgbClr val="FFCCCC"/>
          </a:solidFill>
        </p:spPr>
        <p:txBody>
          <a:bodyPr>
            <a:normAutofit/>
          </a:bodyPr>
          <a:lstStyle/>
          <a:p>
            <a:r>
              <a:rPr lang="en-US" dirty="0" smtClean="0"/>
              <a:t>To health care providers for the purposes of providing treatment.</a:t>
            </a:r>
          </a:p>
          <a:p>
            <a:r>
              <a:rPr lang="en-US" dirty="0" smtClean="0"/>
              <a:t>To disclosures made to the client about information relating to the client.</a:t>
            </a:r>
          </a:p>
          <a:p>
            <a:r>
              <a:rPr lang="en-US" dirty="0" smtClean="0"/>
              <a:t>To disclosures made pursuant to valid authorization.</a:t>
            </a:r>
          </a:p>
          <a:p>
            <a:r>
              <a:rPr lang="en-US" dirty="0" smtClean="0"/>
              <a:t>To disclosures required by law or made to comply with requirements of law.</a:t>
            </a:r>
            <a:endParaRPr lang="en-US" dirty="0"/>
          </a:p>
        </p:txBody>
      </p:sp>
    </p:spTree>
    <p:extLst>
      <p:ext uri="{BB962C8B-B14F-4D97-AF65-F5344CB8AC3E}">
        <p14:creationId xmlns:p14="http://schemas.microsoft.com/office/powerpoint/2010/main" val="343864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CC"/>
          </a:solidFill>
        </p:spPr>
        <p:txBody>
          <a:bodyPr/>
          <a:lstStyle/>
          <a:p>
            <a:r>
              <a:rPr lang="en-US" dirty="0" smtClean="0"/>
              <a:t>Quiz</a:t>
            </a:r>
            <a:endParaRPr lang="en-US" dirty="0"/>
          </a:p>
        </p:txBody>
      </p:sp>
      <p:sp>
        <p:nvSpPr>
          <p:cNvPr id="3" name="Content Placeholder 2"/>
          <p:cNvSpPr>
            <a:spLocks noGrp="1"/>
          </p:cNvSpPr>
          <p:nvPr>
            <p:ph idx="1"/>
          </p:nvPr>
        </p:nvSpPr>
        <p:spPr>
          <a:xfrm>
            <a:off x="0" y="1524000"/>
            <a:ext cx="9144000" cy="4419600"/>
          </a:xfrm>
          <a:solidFill>
            <a:srgbClr val="FFFF00"/>
          </a:solidFill>
        </p:spPr>
        <p:txBody>
          <a:bodyPr/>
          <a:lstStyle/>
          <a:p>
            <a:pPr marL="0" indent="0">
              <a:buNone/>
            </a:pPr>
            <a:r>
              <a:rPr lang="en-US" dirty="0" smtClean="0"/>
              <a:t>Everyone loves a good story.  Emily has just gotten back from a CCS Program client meeting with Jack.  Her experience with Jack was the basis for a funny story she can’t wait to share with other agency staff people.  Emily should:</a:t>
            </a:r>
          </a:p>
          <a:p>
            <a:pPr marL="514350" indent="-514350">
              <a:buAutoNum type="alphaLcPeriod"/>
            </a:pPr>
            <a:r>
              <a:rPr lang="en-US" dirty="0" smtClean="0"/>
              <a:t>Share the story, but remind staff workers that this amusing anecdote is strictly confidential.</a:t>
            </a:r>
          </a:p>
          <a:p>
            <a:pPr marL="514350" indent="-514350">
              <a:buAutoNum type="alphaLcPeriod"/>
            </a:pPr>
            <a:r>
              <a:rPr lang="en-US" dirty="0" smtClean="0"/>
              <a:t>Keep this tale to herself.</a:t>
            </a:r>
            <a:endParaRPr lang="en-US" dirty="0"/>
          </a:p>
        </p:txBody>
      </p:sp>
    </p:spTree>
    <p:extLst>
      <p:ext uri="{BB962C8B-B14F-4D97-AF65-F5344CB8AC3E}">
        <p14:creationId xmlns:p14="http://schemas.microsoft.com/office/powerpoint/2010/main" val="9828435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rgbClr val="FFFFCC"/>
          </a:solidFill>
        </p:spPr>
        <p:txBody>
          <a:bodyPr/>
          <a:lstStyle/>
          <a:p>
            <a:r>
              <a:rPr lang="en-US" dirty="0" smtClean="0"/>
              <a:t>Answer</a:t>
            </a:r>
            <a:endParaRPr lang="en-US" dirty="0"/>
          </a:p>
        </p:txBody>
      </p:sp>
      <p:sp>
        <p:nvSpPr>
          <p:cNvPr id="3" name="Content Placeholder 2"/>
          <p:cNvSpPr>
            <a:spLocks noGrp="1"/>
          </p:cNvSpPr>
          <p:nvPr>
            <p:ph idx="1"/>
          </p:nvPr>
        </p:nvSpPr>
        <p:spPr>
          <a:xfrm>
            <a:off x="0" y="1066800"/>
            <a:ext cx="9144000" cy="4343400"/>
          </a:xfrm>
          <a:solidFill>
            <a:srgbClr val="FFFF00"/>
          </a:solidFill>
        </p:spPr>
        <p:txBody>
          <a:bodyPr>
            <a:normAutofit fontScale="77500" lnSpcReduction="20000"/>
          </a:bodyPr>
          <a:lstStyle/>
          <a:p>
            <a:pPr marL="0" indent="0">
              <a:buNone/>
            </a:pPr>
            <a:r>
              <a:rPr lang="en-US" sz="4000" dirty="0" smtClean="0"/>
              <a:t>b. Is the correct answer.  While it is natural to want to share personal experiences, unless the story relates to Jack’s plan of care, Emily should keep it to herself.  Exceptions exist if the story relates in some way to Emily’s personal security or safety, in which case she should discuss the situation with her supervisor.  Or if Emily needs to problem solve Jack’s situation with co-workers, she may discuss this with them.  This situation falls under the Minimum Necessary Rule.  Obviously, the same applies to sharing information about clients with friends or family members.</a:t>
            </a:r>
            <a:endParaRPr lang="en-US" sz="4000" dirty="0"/>
          </a:p>
        </p:txBody>
      </p:sp>
    </p:spTree>
    <p:extLst>
      <p:ext uri="{BB962C8B-B14F-4D97-AF65-F5344CB8AC3E}">
        <p14:creationId xmlns:p14="http://schemas.microsoft.com/office/powerpoint/2010/main" val="3425995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lstStyle/>
          <a:p>
            <a:r>
              <a:rPr lang="en-US" dirty="0" smtClean="0"/>
              <a:t>Verification Requirements</a:t>
            </a:r>
            <a:endParaRPr lang="en-US" dirty="0"/>
          </a:p>
        </p:txBody>
      </p:sp>
      <p:sp>
        <p:nvSpPr>
          <p:cNvPr id="3" name="Content Placeholder 2"/>
          <p:cNvSpPr>
            <a:spLocks noGrp="1"/>
          </p:cNvSpPr>
          <p:nvPr>
            <p:ph idx="1"/>
          </p:nvPr>
        </p:nvSpPr>
        <p:spPr>
          <a:xfrm>
            <a:off x="0" y="1600200"/>
            <a:ext cx="9144000" cy="4190999"/>
          </a:xfrm>
          <a:solidFill>
            <a:srgbClr val="FFCCCC"/>
          </a:solidFill>
        </p:spPr>
        <p:txBody>
          <a:bodyPr>
            <a:normAutofit/>
          </a:bodyPr>
          <a:lstStyle/>
          <a:p>
            <a:pPr>
              <a:buFont typeface="Arial" charset="0"/>
              <a:buChar char="•"/>
            </a:pPr>
            <a:r>
              <a:rPr lang="en-US" sz="4000" dirty="0" smtClean="0"/>
              <a:t>Verification </a:t>
            </a:r>
            <a:r>
              <a:rPr lang="en-US" sz="4000" dirty="0"/>
              <a:t>of the identity of </a:t>
            </a:r>
            <a:r>
              <a:rPr lang="en-US" sz="4000" dirty="0" smtClean="0"/>
              <a:t>an authorized recipient </a:t>
            </a:r>
            <a:r>
              <a:rPr lang="en-US" sz="4000" dirty="0"/>
              <a:t>of </a:t>
            </a:r>
            <a:r>
              <a:rPr lang="en-US" sz="4000" dirty="0" smtClean="0"/>
              <a:t>client information </a:t>
            </a:r>
            <a:r>
              <a:rPr lang="en-US" sz="4000" dirty="0"/>
              <a:t>is </a:t>
            </a:r>
            <a:r>
              <a:rPr lang="en-US" sz="4000" dirty="0" smtClean="0"/>
              <a:t>required.  </a:t>
            </a:r>
          </a:p>
          <a:p>
            <a:pPr>
              <a:buFont typeface="Arial" charset="0"/>
              <a:buChar char="•"/>
            </a:pPr>
            <a:r>
              <a:rPr lang="en-US" sz="4000" dirty="0" smtClean="0"/>
              <a:t>This includes proof </a:t>
            </a:r>
            <a:r>
              <a:rPr lang="en-US" sz="4000" dirty="0"/>
              <a:t>of </a:t>
            </a:r>
            <a:r>
              <a:rPr lang="en-US" sz="4000" dirty="0" smtClean="0"/>
              <a:t>the identity and authority </a:t>
            </a:r>
            <a:r>
              <a:rPr lang="en-US" sz="4000" dirty="0"/>
              <a:t>of the </a:t>
            </a:r>
            <a:r>
              <a:rPr lang="en-US" sz="4000" dirty="0" smtClean="0"/>
              <a:t>requesting person </a:t>
            </a:r>
            <a:r>
              <a:rPr lang="en-US" sz="4000" dirty="0"/>
              <a:t>to </a:t>
            </a:r>
            <a:r>
              <a:rPr lang="en-US" sz="4000" dirty="0" smtClean="0"/>
              <a:t>receive client </a:t>
            </a:r>
            <a:r>
              <a:rPr lang="en-US" sz="4000" dirty="0"/>
              <a:t>information.</a:t>
            </a:r>
          </a:p>
        </p:txBody>
      </p:sp>
      <p:pic>
        <p:nvPicPr>
          <p:cNvPr id="2050" name="Picture 2" descr="C:\Documents and Settings\dh2\Local Settings\Temporary Internet Files\Content.IE5\AV9KXRWO\PhoneIc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836763"/>
            <a:ext cx="2063224" cy="2063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417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2667000"/>
          </a:xfrm>
          <a:solidFill>
            <a:schemeClr val="accent5">
              <a:lumMod val="20000"/>
              <a:lumOff val="80000"/>
            </a:schemeClr>
          </a:solidFill>
        </p:spPr>
        <p:txBody>
          <a:bodyPr/>
          <a:lstStyle/>
          <a:p>
            <a:r>
              <a:rPr lang="en-US" u="sng" dirty="0" smtClean="0"/>
              <a:t>All</a:t>
            </a:r>
            <a:r>
              <a:rPr lang="en-US" dirty="0" smtClean="0"/>
              <a:t> client records of the CCS Program are strictly confidential.</a:t>
            </a:r>
            <a:endParaRPr lang="en-US" dirty="0"/>
          </a:p>
        </p:txBody>
      </p:sp>
      <p:pic>
        <p:nvPicPr>
          <p:cNvPr id="1026" name="Picture 2" descr="C:\Documents and Settings\dh2\Local Settings\Temporary Internet Files\Content.IE5\JGT29JSN\ExclamationPoin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3124200"/>
            <a:ext cx="1162775"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2825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rgbClr val="FFCCCC"/>
          </a:solidFill>
        </p:spPr>
        <p:txBody>
          <a:bodyPr>
            <a:noAutofit/>
          </a:bodyPr>
          <a:lstStyle/>
          <a:p>
            <a:r>
              <a:rPr lang="en-US" sz="3600" dirty="0" smtClean="0"/>
              <a:t>What are some of the ways one can verify the identify and authority of an authorized recipient of client in formation?</a:t>
            </a:r>
            <a:endParaRPr lang="en-US" sz="3600" dirty="0"/>
          </a:p>
        </p:txBody>
      </p:sp>
      <p:sp>
        <p:nvSpPr>
          <p:cNvPr id="3" name="Content Placeholder 2"/>
          <p:cNvSpPr>
            <a:spLocks noGrp="1"/>
          </p:cNvSpPr>
          <p:nvPr>
            <p:ph idx="1"/>
          </p:nvPr>
        </p:nvSpPr>
        <p:spPr>
          <a:xfrm>
            <a:off x="0" y="1600200"/>
            <a:ext cx="9144000" cy="4525963"/>
          </a:xfrm>
          <a:solidFill>
            <a:srgbClr val="FFCCCC"/>
          </a:solidFill>
        </p:spPr>
        <p:txBody>
          <a:bodyPr/>
          <a:lstStyle/>
          <a:p>
            <a:r>
              <a:rPr lang="en-US" dirty="0" smtClean="0"/>
              <a:t>You may recognize the voice of the person on the phone in routine transactions.</a:t>
            </a:r>
          </a:p>
          <a:p>
            <a:r>
              <a:rPr lang="en-US" dirty="0" smtClean="0"/>
              <a:t>You can require the person to fax the request to you on agency letterhead.</a:t>
            </a:r>
          </a:p>
          <a:p>
            <a:r>
              <a:rPr lang="en-US" dirty="0" smtClean="0"/>
              <a:t>You may request information not known to people outside the situation.</a:t>
            </a:r>
          </a:p>
          <a:p>
            <a:r>
              <a:rPr lang="en-US" dirty="0" smtClean="0"/>
              <a:t>You can require in-person meetings.</a:t>
            </a:r>
            <a:endParaRPr lang="en-US" dirty="0"/>
          </a:p>
        </p:txBody>
      </p:sp>
    </p:spTree>
    <p:extLst>
      <p:ext uri="{BB962C8B-B14F-4D97-AF65-F5344CB8AC3E}">
        <p14:creationId xmlns:p14="http://schemas.microsoft.com/office/powerpoint/2010/main" val="1375759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600200"/>
          </a:xfrm>
          <a:solidFill>
            <a:srgbClr val="FFCCCC"/>
          </a:solidFill>
        </p:spPr>
        <p:txBody>
          <a:bodyPr/>
          <a:lstStyle/>
          <a:p>
            <a:r>
              <a:rPr lang="en-US" dirty="0" smtClean="0"/>
              <a:t>Client Access</a:t>
            </a:r>
            <a:endParaRPr lang="en-US" dirty="0"/>
          </a:p>
        </p:txBody>
      </p:sp>
    </p:spTree>
    <p:extLst>
      <p:ext uri="{BB962C8B-B14F-4D97-AF65-F5344CB8AC3E}">
        <p14:creationId xmlns:p14="http://schemas.microsoft.com/office/powerpoint/2010/main" val="3383550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normAutofit fontScale="90000"/>
          </a:bodyPr>
          <a:lstStyle/>
          <a:p>
            <a:r>
              <a:rPr lang="en-US" dirty="0" smtClean="0"/>
              <a:t>Individuals Have Right </a:t>
            </a:r>
            <a:r>
              <a:rPr lang="en-US" dirty="0"/>
              <a:t>of </a:t>
            </a:r>
            <a:r>
              <a:rPr lang="en-US" dirty="0" smtClean="0"/>
              <a:t>Access </a:t>
            </a:r>
            <a:r>
              <a:rPr lang="en-US" dirty="0"/>
              <a:t>to </a:t>
            </a:r>
            <a:r>
              <a:rPr lang="en-US" dirty="0" err="1" smtClean="0"/>
              <a:t>His/Her</a:t>
            </a:r>
            <a:r>
              <a:rPr lang="en-US" dirty="0" smtClean="0"/>
              <a:t> </a:t>
            </a:r>
            <a:r>
              <a:rPr lang="en-US" dirty="0"/>
              <a:t>Protected Health Information: </a:t>
            </a:r>
          </a:p>
        </p:txBody>
      </p:sp>
      <p:sp>
        <p:nvSpPr>
          <p:cNvPr id="3" name="Content Placeholder 2"/>
          <p:cNvSpPr>
            <a:spLocks noGrp="1"/>
          </p:cNvSpPr>
          <p:nvPr>
            <p:ph idx="1"/>
          </p:nvPr>
        </p:nvSpPr>
        <p:spPr>
          <a:xfrm>
            <a:off x="0" y="1600200"/>
            <a:ext cx="9144000" cy="4525963"/>
          </a:xfrm>
          <a:solidFill>
            <a:srgbClr val="FFCCCC"/>
          </a:solidFill>
        </p:spPr>
        <p:txBody>
          <a:bodyPr>
            <a:normAutofit/>
          </a:bodyPr>
          <a:lstStyle/>
          <a:p>
            <a:pPr>
              <a:buFont typeface="Arial" charset="0"/>
              <a:buChar char="•"/>
            </a:pPr>
            <a:r>
              <a:rPr lang="en-US" sz="3600" dirty="0" smtClean="0"/>
              <a:t>Except for psychotherapy notes, a person </a:t>
            </a:r>
            <a:r>
              <a:rPr lang="en-US" sz="3600" dirty="0"/>
              <a:t>has right of access to his or her own records within 20 days of a written request in a convenient, accessible and confidential place. </a:t>
            </a:r>
            <a:endParaRPr lang="en-US" sz="3600" dirty="0" smtClean="0"/>
          </a:p>
          <a:p>
            <a:pPr>
              <a:buFont typeface="Arial" charset="0"/>
              <a:buChar char="•"/>
            </a:pPr>
            <a:r>
              <a:rPr lang="en-US" sz="3600" dirty="0" smtClean="0"/>
              <a:t>The </a:t>
            </a:r>
            <a:r>
              <a:rPr lang="en-US" sz="3600" dirty="0"/>
              <a:t>individual may also request amendment to inaccurate information in his or her records.</a:t>
            </a:r>
          </a:p>
        </p:txBody>
      </p:sp>
    </p:spTree>
    <p:extLst>
      <p:ext uri="{BB962C8B-B14F-4D97-AF65-F5344CB8AC3E}">
        <p14:creationId xmlns:p14="http://schemas.microsoft.com/office/powerpoint/2010/main" val="3527818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CCC"/>
          </a:solidFill>
        </p:spPr>
        <p:txBody>
          <a:bodyPr/>
          <a:lstStyle/>
          <a:p>
            <a:r>
              <a:rPr lang="en-US" dirty="0"/>
              <a:t>Disclosure Accounting</a:t>
            </a:r>
          </a:p>
        </p:txBody>
      </p:sp>
      <p:sp>
        <p:nvSpPr>
          <p:cNvPr id="3" name="Content Placeholder 2"/>
          <p:cNvSpPr>
            <a:spLocks noGrp="1"/>
          </p:cNvSpPr>
          <p:nvPr>
            <p:ph idx="1"/>
          </p:nvPr>
        </p:nvSpPr>
        <p:spPr>
          <a:xfrm>
            <a:off x="0" y="1295400"/>
            <a:ext cx="9144000" cy="5562600"/>
          </a:xfrm>
          <a:solidFill>
            <a:srgbClr val="FFCCCC"/>
          </a:solidFill>
        </p:spPr>
        <p:txBody>
          <a:bodyPr>
            <a:normAutofit fontScale="92500" lnSpcReduction="10000"/>
          </a:bodyPr>
          <a:lstStyle/>
          <a:p>
            <a:pPr>
              <a:buFont typeface="Arial" charset="0"/>
              <a:buChar char="•"/>
            </a:pPr>
            <a:r>
              <a:rPr lang="en-US" dirty="0" smtClean="0"/>
              <a:t>An </a:t>
            </a:r>
            <a:r>
              <a:rPr lang="en-US" dirty="0"/>
              <a:t>individual also has the right to know who has received his or her records without </a:t>
            </a:r>
            <a:r>
              <a:rPr lang="en-US" dirty="0" smtClean="0"/>
              <a:t>his or her authorization. </a:t>
            </a:r>
          </a:p>
          <a:p>
            <a:pPr>
              <a:buFont typeface="Arial" charset="0"/>
              <a:buChar char="•"/>
            </a:pPr>
            <a:r>
              <a:rPr lang="en-US" dirty="0" smtClean="0"/>
              <a:t>The </a:t>
            </a:r>
            <a:r>
              <a:rPr lang="en-US" dirty="0"/>
              <a:t>retention period </a:t>
            </a:r>
            <a:r>
              <a:rPr lang="en-US" dirty="0" smtClean="0"/>
              <a:t>for this </a:t>
            </a:r>
            <a:r>
              <a:rPr lang="en-US" dirty="0"/>
              <a:t>requirement </a:t>
            </a:r>
            <a:r>
              <a:rPr lang="en-US" dirty="0" smtClean="0"/>
              <a:t>for paper records is </a:t>
            </a:r>
            <a:r>
              <a:rPr lang="en-US" dirty="0"/>
              <a:t>six years. </a:t>
            </a:r>
          </a:p>
          <a:p>
            <a:pPr>
              <a:buFont typeface="Arial" charset="0"/>
              <a:buChar char="•"/>
            </a:pPr>
            <a:r>
              <a:rPr lang="en-US" dirty="0" smtClean="0"/>
              <a:t>This </a:t>
            </a:r>
            <a:r>
              <a:rPr lang="en-US" dirty="0"/>
              <a:t>does not apply to disclosures for treatment, payment or health care operation purposes, </a:t>
            </a:r>
            <a:r>
              <a:rPr lang="en-US" dirty="0" smtClean="0"/>
              <a:t>or disclosures </a:t>
            </a:r>
            <a:r>
              <a:rPr lang="en-US" dirty="0"/>
              <a:t>pursuant to valid </a:t>
            </a:r>
            <a:r>
              <a:rPr lang="en-US" dirty="0" smtClean="0"/>
              <a:t>authorization. </a:t>
            </a:r>
          </a:p>
          <a:p>
            <a:pPr>
              <a:buFont typeface="Arial" charset="0"/>
              <a:buChar char="•"/>
            </a:pPr>
            <a:r>
              <a:rPr lang="en-US" dirty="0" smtClean="0"/>
              <a:t>The accounting </a:t>
            </a:r>
            <a:r>
              <a:rPr lang="en-US" dirty="0"/>
              <a:t>must include the date of each disclosure, the entity and address of the entity receiving the disclosure and the purpose and basis for each disclosure.</a:t>
            </a:r>
          </a:p>
          <a:p>
            <a:pPr marL="0" indent="0">
              <a:buNone/>
            </a:pPr>
            <a:endParaRPr lang="en-US" dirty="0"/>
          </a:p>
        </p:txBody>
      </p:sp>
    </p:spTree>
    <p:extLst>
      <p:ext uri="{BB962C8B-B14F-4D97-AF65-F5344CB8AC3E}">
        <p14:creationId xmlns:p14="http://schemas.microsoft.com/office/powerpoint/2010/main" val="298898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normAutofit fontScale="90000"/>
          </a:bodyPr>
          <a:lstStyle/>
          <a:p>
            <a:r>
              <a:rPr lang="en-US" dirty="0"/>
              <a:t>Disclosure of Electronic Protected Health Information</a:t>
            </a:r>
          </a:p>
        </p:txBody>
      </p:sp>
      <p:sp>
        <p:nvSpPr>
          <p:cNvPr id="3" name="Content Placeholder 2"/>
          <p:cNvSpPr>
            <a:spLocks noGrp="1"/>
          </p:cNvSpPr>
          <p:nvPr>
            <p:ph idx="1"/>
          </p:nvPr>
        </p:nvSpPr>
        <p:spPr>
          <a:xfrm>
            <a:off x="0" y="1600200"/>
            <a:ext cx="9144000" cy="3581400"/>
          </a:xfrm>
          <a:solidFill>
            <a:srgbClr val="FFCCCC"/>
          </a:solidFill>
        </p:spPr>
        <p:txBody>
          <a:bodyPr>
            <a:normAutofit/>
          </a:bodyPr>
          <a:lstStyle/>
          <a:p>
            <a:r>
              <a:rPr lang="en-US" sz="3600" dirty="0"/>
              <a:t>The retention period for </a:t>
            </a:r>
            <a:r>
              <a:rPr lang="en-US" sz="3600" dirty="0" smtClean="0"/>
              <a:t>disclosure accounting </a:t>
            </a:r>
            <a:r>
              <a:rPr lang="en-US" sz="3600" dirty="0"/>
              <a:t>of electronic protected health information is three years.</a:t>
            </a:r>
          </a:p>
          <a:p>
            <a:r>
              <a:rPr lang="en-US" sz="3600" dirty="0"/>
              <a:t>Disclosure accounting </a:t>
            </a:r>
            <a:r>
              <a:rPr lang="en-US" sz="3600" dirty="0" smtClean="0"/>
              <a:t>of electronic PHI must  also include </a:t>
            </a:r>
            <a:r>
              <a:rPr lang="en-US" sz="3600" dirty="0"/>
              <a:t>disclosures for treatment, payment and health care operations.</a:t>
            </a:r>
          </a:p>
          <a:p>
            <a:endParaRPr lang="en-US" dirty="0"/>
          </a:p>
        </p:txBody>
      </p:sp>
    </p:spTree>
    <p:extLst>
      <p:ext uri="{BB962C8B-B14F-4D97-AF65-F5344CB8AC3E}">
        <p14:creationId xmlns:p14="http://schemas.microsoft.com/office/powerpoint/2010/main" val="18843169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normAutofit/>
          </a:bodyPr>
          <a:lstStyle/>
          <a:p>
            <a:r>
              <a:rPr lang="en-US" dirty="0"/>
              <a:t>Disclosure Accounting Under State Law</a:t>
            </a:r>
          </a:p>
        </p:txBody>
      </p:sp>
      <p:sp>
        <p:nvSpPr>
          <p:cNvPr id="3" name="Content Placeholder 2"/>
          <p:cNvSpPr>
            <a:spLocks noGrp="1"/>
          </p:cNvSpPr>
          <p:nvPr>
            <p:ph idx="1"/>
          </p:nvPr>
        </p:nvSpPr>
        <p:spPr>
          <a:xfrm>
            <a:off x="0" y="1600200"/>
            <a:ext cx="9144000" cy="4525963"/>
          </a:xfrm>
          <a:solidFill>
            <a:srgbClr val="FFCCCC"/>
          </a:solidFill>
        </p:spPr>
        <p:txBody>
          <a:bodyPr>
            <a:normAutofit lnSpcReduction="10000"/>
          </a:bodyPr>
          <a:lstStyle/>
          <a:p>
            <a:pPr marL="0" indent="0">
              <a:buNone/>
            </a:pPr>
            <a:r>
              <a:rPr lang="en-US" dirty="0"/>
              <a:t>S. 51.30(4)(e), Wis. Stats. Notation of release of information. </a:t>
            </a:r>
          </a:p>
          <a:p>
            <a:pPr marL="0" indent="0">
              <a:buNone/>
            </a:pPr>
            <a:r>
              <a:rPr lang="en-US" dirty="0"/>
              <a:t>Each time written information is released from a treatment record, a notation shall be made in the record by the custodian thereof that includes the following: the name of the person to whom the information was released; the identification of the information released; the purpose of the release; and the date of the release.</a:t>
            </a:r>
          </a:p>
          <a:p>
            <a:pPr marL="0" indent="0">
              <a:buNone/>
            </a:pPr>
            <a:endParaRPr lang="en-US" dirty="0"/>
          </a:p>
        </p:txBody>
      </p:sp>
    </p:spTree>
    <p:extLst>
      <p:ext uri="{BB962C8B-B14F-4D97-AF65-F5344CB8AC3E}">
        <p14:creationId xmlns:p14="http://schemas.microsoft.com/office/powerpoint/2010/main" val="2033655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en-US" dirty="0" smtClean="0"/>
              <a:t>Breach Notification</a:t>
            </a:r>
            <a:endParaRPr lang="en-US" dirty="0"/>
          </a:p>
        </p:txBody>
      </p:sp>
      <p:sp>
        <p:nvSpPr>
          <p:cNvPr id="3" name="Content Placeholder 2"/>
          <p:cNvSpPr>
            <a:spLocks noGrp="1"/>
          </p:cNvSpPr>
          <p:nvPr>
            <p:ph idx="1"/>
          </p:nvPr>
        </p:nvSpPr>
        <p:spPr>
          <a:xfrm>
            <a:off x="0" y="1600200"/>
            <a:ext cx="9144000" cy="4525963"/>
          </a:xfrm>
          <a:solidFill>
            <a:srgbClr val="FFC000"/>
          </a:solidFill>
        </p:spPr>
        <p:txBody>
          <a:bodyPr>
            <a:normAutofit fontScale="92500" lnSpcReduction="10000"/>
          </a:bodyPr>
          <a:lstStyle/>
          <a:p>
            <a:pPr marL="0" indent="0">
              <a:buNone/>
            </a:pPr>
            <a:r>
              <a:rPr lang="en-US" dirty="0"/>
              <a:t>When Protected Health </a:t>
            </a:r>
            <a:r>
              <a:rPr lang="en-US" dirty="0" smtClean="0"/>
              <a:t>Information, (all CCS Client Information) </a:t>
            </a:r>
            <a:r>
              <a:rPr lang="en-US" b="1" dirty="0"/>
              <a:t>in </a:t>
            </a:r>
            <a:r>
              <a:rPr lang="en-US" b="1" dirty="0" smtClean="0"/>
              <a:t>unsecured or unencrypted </a:t>
            </a:r>
            <a:r>
              <a:rPr lang="en-US" b="1" dirty="0"/>
              <a:t>form</a:t>
            </a:r>
            <a:r>
              <a:rPr lang="en-US" dirty="0"/>
              <a:t> is disclosed to unauthorized persons, notice of the disclosure must be </a:t>
            </a:r>
            <a:r>
              <a:rPr lang="en-US" dirty="0" smtClean="0"/>
              <a:t>made:</a:t>
            </a:r>
          </a:p>
          <a:p>
            <a:pPr>
              <a:buFont typeface="Arial" charset="0"/>
              <a:buChar char="•"/>
            </a:pPr>
            <a:r>
              <a:rPr lang="en-US" dirty="0" smtClean="0"/>
              <a:t>to </a:t>
            </a:r>
            <a:r>
              <a:rPr lang="en-US" dirty="0"/>
              <a:t>the </a:t>
            </a:r>
            <a:r>
              <a:rPr lang="en-US" dirty="0" smtClean="0"/>
              <a:t>Dane County Department of Human Services.</a:t>
            </a:r>
          </a:p>
          <a:p>
            <a:pPr>
              <a:buFont typeface="Arial" charset="0"/>
              <a:buChar char="•"/>
            </a:pPr>
            <a:r>
              <a:rPr lang="en-US" dirty="0" smtClean="0"/>
              <a:t>to </a:t>
            </a:r>
            <a:r>
              <a:rPr lang="en-US" dirty="0"/>
              <a:t>the person whose information was breached </a:t>
            </a:r>
            <a:endParaRPr lang="en-US" dirty="0" smtClean="0"/>
          </a:p>
          <a:p>
            <a:pPr>
              <a:buFont typeface="Arial" charset="0"/>
              <a:buChar char="•"/>
            </a:pPr>
            <a:r>
              <a:rPr lang="en-US" dirty="0" smtClean="0"/>
              <a:t>to </a:t>
            </a:r>
            <a:r>
              <a:rPr lang="en-US" dirty="0"/>
              <a:t>the Secretary of the U.S. Department of Health and Human </a:t>
            </a:r>
            <a:r>
              <a:rPr lang="en-US" dirty="0" smtClean="0"/>
              <a:t>Services</a:t>
            </a:r>
          </a:p>
          <a:p>
            <a:pPr>
              <a:buFont typeface="Arial" charset="0"/>
              <a:buChar char="•"/>
            </a:pPr>
            <a:r>
              <a:rPr lang="en-US" dirty="0" smtClean="0"/>
              <a:t>And possibly to the media. </a:t>
            </a:r>
            <a:endParaRPr lang="en-US" dirty="0"/>
          </a:p>
          <a:p>
            <a:pPr marL="0" indent="0">
              <a:buNone/>
            </a:pPr>
            <a:endParaRPr lang="en-US" dirty="0"/>
          </a:p>
        </p:txBody>
      </p:sp>
      <p:pic>
        <p:nvPicPr>
          <p:cNvPr id="1026" name="Picture 2" descr="C:\Documents and Settings\dh2\Local Settings\Temporary Internet Files\Content.IE5\48VWSZ0Z\ExclamationPoint[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4891653"/>
            <a:ext cx="658906"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0657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49362"/>
          </a:xfrm>
          <a:solidFill>
            <a:srgbClr val="FFC000"/>
          </a:solidFill>
        </p:spPr>
        <p:txBody>
          <a:bodyPr>
            <a:noAutofit/>
          </a:bodyPr>
          <a:lstStyle/>
          <a:p>
            <a:r>
              <a:rPr lang="en-US" sz="3600" dirty="0"/>
              <a:t>Breach Notification to a Dane County </a:t>
            </a:r>
            <a:r>
              <a:rPr lang="en-US" sz="3600" dirty="0" smtClean="0"/>
              <a:t>Department </a:t>
            </a:r>
            <a:r>
              <a:rPr lang="en-US" sz="3600" dirty="0"/>
              <a:t>of Human </a:t>
            </a:r>
            <a:r>
              <a:rPr lang="en-US" sz="3600" dirty="0" smtClean="0"/>
              <a:t>Services: </a:t>
            </a:r>
            <a:endParaRPr lang="en-US" sz="3600" dirty="0"/>
          </a:p>
        </p:txBody>
      </p:sp>
      <p:sp>
        <p:nvSpPr>
          <p:cNvPr id="3" name="Content Placeholder 2"/>
          <p:cNvSpPr>
            <a:spLocks noGrp="1"/>
          </p:cNvSpPr>
          <p:nvPr>
            <p:ph idx="1"/>
          </p:nvPr>
        </p:nvSpPr>
        <p:spPr>
          <a:xfrm>
            <a:off x="0" y="1524000"/>
            <a:ext cx="9144000" cy="5334000"/>
          </a:xfrm>
          <a:solidFill>
            <a:srgbClr val="FFC000"/>
          </a:solidFill>
        </p:spPr>
        <p:txBody>
          <a:bodyPr>
            <a:normAutofit fontScale="92500" lnSpcReduction="10000"/>
          </a:bodyPr>
          <a:lstStyle/>
          <a:p>
            <a:pPr>
              <a:buFont typeface="Arial" charset="0"/>
              <a:buChar char="•"/>
            </a:pPr>
            <a:r>
              <a:rPr lang="en-US" dirty="0" smtClean="0"/>
              <a:t>The </a:t>
            </a:r>
            <a:r>
              <a:rPr lang="en-US" dirty="0"/>
              <a:t>report must occur within one business day of the breach and the report shall include the circumstances of the breach, </a:t>
            </a:r>
            <a:r>
              <a:rPr lang="en-US" dirty="0" smtClean="0"/>
              <a:t>actions already taken and proposed to </a:t>
            </a:r>
            <a:r>
              <a:rPr lang="en-US" dirty="0"/>
              <a:t>mitigate the breach and corrective actions taken </a:t>
            </a:r>
            <a:r>
              <a:rPr lang="en-US" dirty="0" smtClean="0"/>
              <a:t>and proposed to </a:t>
            </a:r>
            <a:r>
              <a:rPr lang="en-US" dirty="0"/>
              <a:t>prevent a repeat of the breach in the </a:t>
            </a:r>
            <a:r>
              <a:rPr lang="en-US" dirty="0" smtClean="0"/>
              <a:t>future.</a:t>
            </a:r>
          </a:p>
          <a:p>
            <a:pPr>
              <a:buFont typeface="Arial" charset="0"/>
              <a:buChar char="•"/>
            </a:pPr>
            <a:r>
              <a:rPr lang="en-US" dirty="0" smtClean="0"/>
              <a:t>The CCS provider agency will report any such breach to the Program Administrator, Program Manager or DCDHS Privacy Officer, whomever is most readily </a:t>
            </a:r>
            <a:r>
              <a:rPr lang="en-US" dirty="0"/>
              <a:t>available. The Dane County Department of Human Services Privacy Officer for the CCS Program is the Division Manager for Adult Community Services. </a:t>
            </a:r>
          </a:p>
          <a:p>
            <a:pPr marL="0" indent="0">
              <a:buNone/>
            </a:pPr>
            <a:endParaRPr lang="en-US" dirty="0"/>
          </a:p>
        </p:txBody>
      </p:sp>
    </p:spTree>
    <p:extLst>
      <p:ext uri="{BB962C8B-B14F-4D97-AF65-F5344CB8AC3E}">
        <p14:creationId xmlns:p14="http://schemas.microsoft.com/office/powerpoint/2010/main" val="18534928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a:solidFill>
            <a:srgbClr val="FFC000"/>
          </a:solidFill>
        </p:spPr>
        <p:txBody>
          <a:bodyPr/>
          <a:lstStyle/>
          <a:p>
            <a:r>
              <a:rPr lang="en-US" dirty="0" smtClean="0"/>
              <a:t>Breach Team</a:t>
            </a:r>
            <a:endParaRPr lang="en-US" dirty="0"/>
          </a:p>
        </p:txBody>
      </p:sp>
      <p:sp>
        <p:nvSpPr>
          <p:cNvPr id="3" name="Content Placeholder 2"/>
          <p:cNvSpPr>
            <a:spLocks noGrp="1"/>
          </p:cNvSpPr>
          <p:nvPr>
            <p:ph idx="1"/>
          </p:nvPr>
        </p:nvSpPr>
        <p:spPr>
          <a:xfrm>
            <a:off x="20472" y="1752600"/>
            <a:ext cx="9123528" cy="3733800"/>
          </a:xfrm>
          <a:solidFill>
            <a:srgbClr val="FFC000"/>
          </a:solidFill>
        </p:spPr>
        <p:txBody>
          <a:bodyPr>
            <a:normAutofit/>
          </a:bodyPr>
          <a:lstStyle/>
          <a:p>
            <a:pPr marL="0" indent="0">
              <a:buNone/>
            </a:pPr>
            <a:r>
              <a:rPr lang="en-US" sz="3600" dirty="0" smtClean="0"/>
              <a:t>Because of the serious legal implications of a data breach, the CCS provider agency and the Department of Human Services will jointly establish a team of appropriate personnel to investigate, assess and respond to the reported breach to ensure all legal obligations are met.</a:t>
            </a:r>
            <a:endParaRPr lang="en-US" sz="3600" dirty="0"/>
          </a:p>
        </p:txBody>
      </p:sp>
    </p:spTree>
    <p:extLst>
      <p:ext uri="{BB962C8B-B14F-4D97-AF65-F5344CB8AC3E}">
        <p14:creationId xmlns:p14="http://schemas.microsoft.com/office/powerpoint/2010/main" val="28992368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normAutofit/>
          </a:bodyPr>
          <a:lstStyle/>
          <a:p>
            <a:r>
              <a:rPr lang="en-US" dirty="0"/>
              <a:t>Breach Notification to those affected: </a:t>
            </a:r>
          </a:p>
        </p:txBody>
      </p:sp>
      <p:sp>
        <p:nvSpPr>
          <p:cNvPr id="3" name="Content Placeholder 2"/>
          <p:cNvSpPr>
            <a:spLocks noGrp="1"/>
          </p:cNvSpPr>
          <p:nvPr>
            <p:ph idx="1"/>
          </p:nvPr>
        </p:nvSpPr>
        <p:spPr>
          <a:xfrm>
            <a:off x="0" y="1371600"/>
            <a:ext cx="9144000" cy="5486400"/>
          </a:xfrm>
          <a:solidFill>
            <a:srgbClr val="FFC000"/>
          </a:solidFill>
        </p:spPr>
        <p:txBody>
          <a:bodyPr>
            <a:normAutofit fontScale="92500" lnSpcReduction="20000"/>
          </a:bodyPr>
          <a:lstStyle/>
          <a:p>
            <a:r>
              <a:rPr lang="en-US" dirty="0"/>
              <a:t>Within 60 days, the </a:t>
            </a:r>
            <a:r>
              <a:rPr lang="en-US" dirty="0" smtClean="0"/>
              <a:t>provider agency </a:t>
            </a:r>
            <a:r>
              <a:rPr lang="en-US" dirty="0"/>
              <a:t>must provide written notice by first class mail to the last </a:t>
            </a:r>
            <a:r>
              <a:rPr lang="en-US" dirty="0" smtClean="0"/>
              <a:t>known </a:t>
            </a:r>
            <a:r>
              <a:rPr lang="en-US" dirty="0"/>
              <a:t>address of every affected individual, or next of kin.  </a:t>
            </a:r>
          </a:p>
          <a:p>
            <a:r>
              <a:rPr lang="en-US" dirty="0"/>
              <a:t>The notice must include: a description of what happened, the type of information breached, the steps individuals should take to protect themselves, contact procedures for obtaining further information and a description of actions taken to investigate the breach, mitigate losses and protect against further breaches.  </a:t>
            </a:r>
            <a:endParaRPr lang="en-US" dirty="0" smtClean="0"/>
          </a:p>
          <a:p>
            <a:r>
              <a:rPr lang="en-US" dirty="0" smtClean="0"/>
              <a:t>If </a:t>
            </a:r>
            <a:r>
              <a:rPr lang="en-US" dirty="0"/>
              <a:t>contact information is insufficient, substitute notice must be provided, such as on the entity’s web site.  A toll free number a contact who can provide information must also be included.</a:t>
            </a:r>
          </a:p>
          <a:p>
            <a:pPr marL="0" indent="0">
              <a:buNone/>
            </a:pPr>
            <a:endParaRPr lang="en-US" dirty="0"/>
          </a:p>
        </p:txBody>
      </p:sp>
    </p:spTree>
    <p:extLst>
      <p:ext uri="{BB962C8B-B14F-4D97-AF65-F5344CB8AC3E}">
        <p14:creationId xmlns:p14="http://schemas.microsoft.com/office/powerpoint/2010/main" val="3122384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a:solidFill>
            <a:schemeClr val="accent5">
              <a:lumMod val="20000"/>
              <a:lumOff val="80000"/>
            </a:schemeClr>
          </a:solidFill>
        </p:spPr>
        <p:txBody>
          <a:bodyPr>
            <a:normAutofit/>
          </a:bodyPr>
          <a:lstStyle/>
          <a:p>
            <a:pPr marL="0" indent="0">
              <a:buNone/>
            </a:pPr>
            <a:r>
              <a:rPr lang="en-US" dirty="0" smtClean="0"/>
              <a:t>This training (or refresher) course will cover the confidentiality laws applicable to the CCS Program and how they interrelate.  The relevant rules of confidentiality are found in:</a:t>
            </a:r>
          </a:p>
          <a:p>
            <a:pPr>
              <a:buFont typeface="Arial" charset="0"/>
              <a:buChar char="•"/>
            </a:pPr>
            <a:r>
              <a:rPr lang="en-US" dirty="0" smtClean="0"/>
              <a:t>Sections 51.30 and 51.45(14) of the Wisconsin Statutes</a:t>
            </a:r>
          </a:p>
          <a:p>
            <a:pPr>
              <a:buFont typeface="Arial" charset="0"/>
              <a:buChar char="•"/>
            </a:pPr>
            <a:r>
              <a:rPr lang="en-US" dirty="0" smtClean="0"/>
              <a:t>Chapter DHS 92 of the Wisconsin Administrative Code</a:t>
            </a:r>
          </a:p>
          <a:p>
            <a:pPr>
              <a:buFont typeface="Arial" charset="0"/>
              <a:buChar char="•"/>
            </a:pPr>
            <a:r>
              <a:rPr lang="en-US" dirty="0" smtClean="0"/>
              <a:t>45 CFR Parts 160, 162 and 164 (HIPAA Privacy, Security, Transaction and Breach Notification Rules)</a:t>
            </a:r>
          </a:p>
          <a:p>
            <a:pPr>
              <a:buFont typeface="Arial" charset="0"/>
              <a:buChar char="•"/>
            </a:pPr>
            <a:r>
              <a:rPr lang="en-US" dirty="0" smtClean="0"/>
              <a:t>42 CFR Part 2 (Federal Privacy Rules governing AODA treatment records)</a:t>
            </a:r>
          </a:p>
        </p:txBody>
      </p:sp>
    </p:spTree>
    <p:extLst>
      <p:ext uri="{BB962C8B-B14F-4D97-AF65-F5344CB8AC3E}">
        <p14:creationId xmlns:p14="http://schemas.microsoft.com/office/powerpoint/2010/main" val="2086282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325562"/>
          </a:xfrm>
          <a:solidFill>
            <a:srgbClr val="FFC000"/>
          </a:solidFill>
        </p:spPr>
        <p:txBody>
          <a:bodyPr>
            <a:normAutofit fontScale="90000"/>
          </a:bodyPr>
          <a:lstStyle/>
          <a:p>
            <a:r>
              <a:rPr lang="en-US" dirty="0"/>
              <a:t>Breach Notification Through the Media:</a:t>
            </a:r>
          </a:p>
        </p:txBody>
      </p:sp>
      <p:sp>
        <p:nvSpPr>
          <p:cNvPr id="3" name="Content Placeholder 2"/>
          <p:cNvSpPr>
            <a:spLocks noGrp="1"/>
          </p:cNvSpPr>
          <p:nvPr>
            <p:ph idx="1"/>
          </p:nvPr>
        </p:nvSpPr>
        <p:spPr>
          <a:xfrm>
            <a:off x="0" y="1600200"/>
            <a:ext cx="9144000" cy="3962399"/>
          </a:xfrm>
          <a:solidFill>
            <a:srgbClr val="FFC000"/>
          </a:solidFill>
        </p:spPr>
        <p:txBody>
          <a:bodyPr>
            <a:normAutofit fontScale="92500" lnSpcReduction="20000"/>
          </a:bodyPr>
          <a:lstStyle/>
          <a:p>
            <a:pPr marL="0" indent="0">
              <a:buNone/>
            </a:pPr>
            <a:r>
              <a:rPr lang="en-US" sz="4400" dirty="0"/>
              <a:t>If breach involves the </a:t>
            </a:r>
            <a:r>
              <a:rPr lang="en-US" sz="4400" dirty="0" smtClean="0"/>
              <a:t>Protected </a:t>
            </a:r>
            <a:r>
              <a:rPr lang="en-US" sz="4400" dirty="0"/>
              <a:t>Health Information of more than 500 individual residents of a state, the entity must notify prominent media outlets. </a:t>
            </a:r>
            <a:r>
              <a:rPr lang="en-US" sz="4400" dirty="0" smtClean="0"/>
              <a:t>  The CCS provider agency must consult with the CCS Program Administrator or Manager before doing so.</a:t>
            </a:r>
            <a:endParaRPr lang="en-US" sz="4400" dirty="0"/>
          </a:p>
          <a:p>
            <a:pPr marL="0" indent="0">
              <a:buNone/>
            </a:pPr>
            <a:endParaRPr lang="en-US" dirty="0"/>
          </a:p>
        </p:txBody>
      </p:sp>
    </p:spTree>
    <p:extLst>
      <p:ext uri="{BB962C8B-B14F-4D97-AF65-F5344CB8AC3E}">
        <p14:creationId xmlns:p14="http://schemas.microsoft.com/office/powerpoint/2010/main" val="1355069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325562"/>
          </a:xfrm>
          <a:solidFill>
            <a:srgbClr val="FFC000"/>
          </a:solidFill>
        </p:spPr>
        <p:txBody>
          <a:bodyPr>
            <a:normAutofit fontScale="90000"/>
          </a:bodyPr>
          <a:lstStyle/>
          <a:p>
            <a:r>
              <a:rPr lang="en-US" dirty="0"/>
              <a:t>Breach Notification to Secretary of Federal Health &amp; Human Services: </a:t>
            </a:r>
          </a:p>
        </p:txBody>
      </p:sp>
      <p:sp>
        <p:nvSpPr>
          <p:cNvPr id="3" name="Content Placeholder 2"/>
          <p:cNvSpPr>
            <a:spLocks noGrp="1"/>
          </p:cNvSpPr>
          <p:nvPr>
            <p:ph idx="1"/>
          </p:nvPr>
        </p:nvSpPr>
        <p:spPr>
          <a:xfrm>
            <a:off x="0" y="1600200"/>
            <a:ext cx="9144000" cy="4724400"/>
          </a:xfrm>
          <a:solidFill>
            <a:srgbClr val="FFC000"/>
          </a:solidFill>
        </p:spPr>
        <p:txBody>
          <a:bodyPr>
            <a:normAutofit/>
          </a:bodyPr>
          <a:lstStyle/>
          <a:p>
            <a:r>
              <a:rPr lang="en-US" dirty="0"/>
              <a:t>If there are 10 or more Individuals with insufficient contact information, the entity must post on the </a:t>
            </a:r>
            <a:r>
              <a:rPr lang="en-US" dirty="0" smtClean="0"/>
              <a:t>agency’s web site.  </a:t>
            </a:r>
            <a:endParaRPr lang="en-US" dirty="0"/>
          </a:p>
          <a:p>
            <a:r>
              <a:rPr lang="en-US" dirty="0"/>
              <a:t>The entity must also maintain a log of any breach and annually submit the log to the Secretary of the U.S. Department of Health and Human Services. </a:t>
            </a:r>
          </a:p>
          <a:p>
            <a:r>
              <a:rPr lang="en-US" dirty="0"/>
              <a:t>A breach of the information of 500 or more individuals must be reported to the Secretary immediately.</a:t>
            </a:r>
          </a:p>
          <a:p>
            <a:endParaRPr lang="en-US" dirty="0"/>
          </a:p>
        </p:txBody>
      </p:sp>
    </p:spTree>
    <p:extLst>
      <p:ext uri="{BB962C8B-B14F-4D97-AF65-F5344CB8AC3E}">
        <p14:creationId xmlns:p14="http://schemas.microsoft.com/office/powerpoint/2010/main" val="40521255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en-US" dirty="0"/>
              <a:t>Duty to Mitigate: </a:t>
            </a:r>
          </a:p>
        </p:txBody>
      </p:sp>
      <p:sp>
        <p:nvSpPr>
          <p:cNvPr id="3" name="Content Placeholder 2"/>
          <p:cNvSpPr>
            <a:spLocks noGrp="1"/>
          </p:cNvSpPr>
          <p:nvPr>
            <p:ph idx="1"/>
          </p:nvPr>
        </p:nvSpPr>
        <p:spPr>
          <a:xfrm>
            <a:off x="0" y="1905000"/>
            <a:ext cx="9144000" cy="4221163"/>
          </a:xfrm>
          <a:solidFill>
            <a:srgbClr val="FFC000"/>
          </a:solidFill>
        </p:spPr>
        <p:txBody>
          <a:bodyPr>
            <a:normAutofit/>
          </a:bodyPr>
          <a:lstStyle/>
          <a:p>
            <a:pPr marL="0" indent="0">
              <a:buNone/>
            </a:pPr>
            <a:r>
              <a:rPr lang="en-US" sz="3600" dirty="0"/>
              <a:t>The entity has an obligation to take all reasonable measures mitigate any damage caused by an unauthorized disclosure and to ensure that that type of disclosure does not reoccur.</a:t>
            </a:r>
          </a:p>
          <a:p>
            <a:pPr marL="0" indent="0">
              <a:buNone/>
            </a:pPr>
            <a:r>
              <a:rPr lang="en-US" sz="3600" dirty="0" smtClean="0"/>
              <a:t>Mitigation </a:t>
            </a:r>
            <a:r>
              <a:rPr lang="en-US" sz="3600" dirty="0"/>
              <a:t>may include employee discipline and/or training. </a:t>
            </a:r>
          </a:p>
          <a:p>
            <a:pPr marL="0" indent="0">
              <a:buNone/>
            </a:pPr>
            <a:endParaRPr lang="en-US" dirty="0"/>
          </a:p>
        </p:txBody>
      </p:sp>
    </p:spTree>
    <p:extLst>
      <p:ext uri="{BB962C8B-B14F-4D97-AF65-F5344CB8AC3E}">
        <p14:creationId xmlns:p14="http://schemas.microsoft.com/office/powerpoint/2010/main" val="28698919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2514600"/>
          </a:xfrm>
          <a:solidFill>
            <a:srgbClr val="FFC000"/>
          </a:solidFill>
        </p:spPr>
        <p:txBody>
          <a:bodyPr>
            <a:normAutofit/>
          </a:bodyPr>
          <a:lstStyle/>
          <a:p>
            <a:r>
              <a:rPr lang="en-US" dirty="0" smtClean="0"/>
              <a:t>Breach Notification Is Only Required for </a:t>
            </a:r>
            <a:r>
              <a:rPr lang="en-US" u="sng" dirty="0" smtClean="0"/>
              <a:t>Unencrypted</a:t>
            </a:r>
            <a:r>
              <a:rPr lang="en-US" dirty="0" smtClean="0"/>
              <a:t> Information and Devices!</a:t>
            </a:r>
            <a:endParaRPr lang="en-US" dirty="0"/>
          </a:p>
        </p:txBody>
      </p:sp>
      <p:pic>
        <p:nvPicPr>
          <p:cNvPr id="2050" name="Picture 2" descr="C:\Documents and Settings\dh2\Local Settings\Temporary Internet Files\Content.IE5\48VWSZ0Z\ExclamationPoin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959" y="2590800"/>
            <a:ext cx="121445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3933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FFFFCC"/>
          </a:solidFill>
        </p:spPr>
        <p:txBody>
          <a:bodyPr/>
          <a:lstStyle/>
          <a:p>
            <a:r>
              <a:rPr lang="en-US" dirty="0" smtClean="0"/>
              <a:t>Quiz!</a:t>
            </a:r>
            <a:endParaRPr lang="en-US" dirty="0"/>
          </a:p>
        </p:txBody>
      </p:sp>
      <p:sp>
        <p:nvSpPr>
          <p:cNvPr id="3" name="Content Placeholder 2"/>
          <p:cNvSpPr>
            <a:spLocks noGrp="1"/>
          </p:cNvSpPr>
          <p:nvPr>
            <p:ph idx="1"/>
          </p:nvPr>
        </p:nvSpPr>
        <p:spPr>
          <a:xfrm>
            <a:off x="0" y="990600"/>
            <a:ext cx="9144000" cy="4191000"/>
          </a:xfrm>
          <a:solidFill>
            <a:srgbClr val="FFFF00"/>
          </a:solidFill>
        </p:spPr>
        <p:txBody>
          <a:bodyPr>
            <a:normAutofit fontScale="85000" lnSpcReduction="20000"/>
          </a:bodyPr>
          <a:lstStyle/>
          <a:p>
            <a:pPr marL="0" indent="0">
              <a:buNone/>
            </a:pPr>
            <a:r>
              <a:rPr lang="en-US" dirty="0" smtClean="0"/>
              <a:t>Michelle misplaced her encrypted cell phone that syncs with her agency e-mail account that contains client information.  What of the following must Michelle and her CCS agency do?</a:t>
            </a:r>
          </a:p>
          <a:p>
            <a:pPr marL="514350" indent="-514350">
              <a:buAutoNum type="alphaLcPeriod"/>
            </a:pPr>
            <a:r>
              <a:rPr lang="en-US" dirty="0" smtClean="0"/>
              <a:t>Inform the DCDHS Privacy Officer and CCS Program Manager.</a:t>
            </a:r>
          </a:p>
          <a:p>
            <a:pPr marL="514350" indent="-514350">
              <a:buAutoNum type="alphaLcPeriod"/>
            </a:pPr>
            <a:r>
              <a:rPr lang="en-US" dirty="0" smtClean="0"/>
              <a:t>Inform the DCDHS Security Officer.</a:t>
            </a:r>
          </a:p>
          <a:p>
            <a:pPr marL="514350" indent="-514350">
              <a:buAutoNum type="alphaLcPeriod"/>
            </a:pPr>
            <a:r>
              <a:rPr lang="en-US" dirty="0" smtClean="0"/>
              <a:t>Inform all clients whose information was possibly on the cell phone.</a:t>
            </a:r>
          </a:p>
          <a:p>
            <a:pPr marL="514350" indent="-514350">
              <a:buAutoNum type="alphaLcPeriod"/>
            </a:pPr>
            <a:r>
              <a:rPr lang="en-US" dirty="0" smtClean="0"/>
              <a:t>Inform her agency Security Officer of her missing cell phone.</a:t>
            </a:r>
          </a:p>
          <a:p>
            <a:pPr marL="514350" indent="-514350">
              <a:buAutoNum type="alphaLcPeriod"/>
            </a:pPr>
            <a:r>
              <a:rPr lang="en-US" dirty="0" smtClean="0"/>
              <a:t>Do a press release explaining how the cell phone was misplaced.</a:t>
            </a:r>
            <a:endParaRPr lang="en-US" dirty="0"/>
          </a:p>
        </p:txBody>
      </p:sp>
    </p:spTree>
    <p:extLst>
      <p:ext uri="{BB962C8B-B14F-4D97-AF65-F5344CB8AC3E}">
        <p14:creationId xmlns:p14="http://schemas.microsoft.com/office/powerpoint/2010/main" val="5732323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rgbClr val="FFFFCC"/>
          </a:solidFill>
        </p:spPr>
        <p:txBody>
          <a:bodyPr/>
          <a:lstStyle/>
          <a:p>
            <a:r>
              <a:rPr lang="en-US" dirty="0" smtClean="0"/>
              <a:t>Answer</a:t>
            </a:r>
            <a:endParaRPr lang="en-US" dirty="0"/>
          </a:p>
        </p:txBody>
      </p:sp>
      <p:sp>
        <p:nvSpPr>
          <p:cNvPr id="3" name="Content Placeholder 2"/>
          <p:cNvSpPr>
            <a:spLocks noGrp="1"/>
          </p:cNvSpPr>
          <p:nvPr>
            <p:ph idx="1"/>
          </p:nvPr>
        </p:nvSpPr>
        <p:spPr>
          <a:xfrm>
            <a:off x="0" y="1066801"/>
            <a:ext cx="9144000" cy="4190999"/>
          </a:xfrm>
          <a:solidFill>
            <a:srgbClr val="FFFF00"/>
          </a:solidFill>
        </p:spPr>
        <p:txBody>
          <a:bodyPr>
            <a:normAutofit lnSpcReduction="10000"/>
          </a:bodyPr>
          <a:lstStyle/>
          <a:p>
            <a:pPr marL="0" indent="0">
              <a:buNone/>
            </a:pPr>
            <a:r>
              <a:rPr lang="en-US" sz="3600" dirty="0" smtClean="0"/>
              <a:t>d. Is the correct answer.   The </a:t>
            </a:r>
            <a:r>
              <a:rPr lang="en-US" sz="3600" dirty="0"/>
              <a:t>agency Security Officer will need to know in order to properly inventory agency mobile equipment. </a:t>
            </a:r>
            <a:r>
              <a:rPr lang="en-US" sz="3600" dirty="0" smtClean="0"/>
              <a:t> However, if the cell phone is encrypted the information is rendered undecipherable to whomever has received it.  Therefore, there is no breach or notification required.  </a:t>
            </a:r>
            <a:r>
              <a:rPr lang="en-US" sz="3600" b="1" dirty="0" smtClean="0"/>
              <a:t>The </a:t>
            </a:r>
            <a:r>
              <a:rPr lang="en-US" sz="3600" b="1" dirty="0"/>
              <a:t>incentive to invest in encryption </a:t>
            </a:r>
            <a:r>
              <a:rPr lang="en-US" sz="3600" b="1" dirty="0" smtClean="0"/>
              <a:t>technology is </a:t>
            </a:r>
            <a:r>
              <a:rPr lang="en-US" sz="3600" b="1" dirty="0"/>
              <a:t>clear</a:t>
            </a:r>
            <a:r>
              <a:rPr lang="en-US" sz="3600" dirty="0"/>
              <a:t>. </a:t>
            </a:r>
          </a:p>
        </p:txBody>
      </p:sp>
    </p:spTree>
    <p:extLst>
      <p:ext uri="{BB962C8B-B14F-4D97-AF65-F5344CB8AC3E}">
        <p14:creationId xmlns:p14="http://schemas.microsoft.com/office/powerpoint/2010/main" val="23260457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lstStyle/>
          <a:p>
            <a:r>
              <a:rPr lang="en-US" dirty="0" smtClean="0"/>
              <a:t>Disclosures Under HIPAA</a:t>
            </a:r>
            <a:endParaRPr lang="en-US" dirty="0"/>
          </a:p>
        </p:txBody>
      </p:sp>
      <p:sp>
        <p:nvSpPr>
          <p:cNvPr id="3" name="Content Placeholder 2"/>
          <p:cNvSpPr>
            <a:spLocks noGrp="1"/>
          </p:cNvSpPr>
          <p:nvPr>
            <p:ph idx="1"/>
          </p:nvPr>
        </p:nvSpPr>
        <p:spPr>
          <a:xfrm>
            <a:off x="0" y="1600200"/>
            <a:ext cx="9144000" cy="4525963"/>
          </a:xfrm>
          <a:solidFill>
            <a:srgbClr val="CCFFCC"/>
          </a:solidFill>
        </p:spPr>
        <p:txBody>
          <a:bodyPr>
            <a:normAutofit fontScale="92500" lnSpcReduction="20000"/>
          </a:bodyPr>
          <a:lstStyle/>
          <a:p>
            <a:pPr marL="0" indent="0">
              <a:buNone/>
            </a:pPr>
            <a:r>
              <a:rPr lang="en-US" dirty="0" smtClean="0"/>
              <a:t>Under the HIPAA Privacy Rules, disclosures of PHI may be made for one of the following reasons:</a:t>
            </a:r>
          </a:p>
          <a:p>
            <a:pPr marL="514350" indent="-514350">
              <a:buAutoNum type="arabicPeriod"/>
            </a:pPr>
            <a:r>
              <a:rPr lang="en-US" dirty="0" smtClean="0"/>
              <a:t>To the individual or authorized representative.</a:t>
            </a:r>
          </a:p>
          <a:p>
            <a:pPr marL="514350" indent="-514350">
              <a:buAutoNum type="arabicPeriod"/>
            </a:pPr>
            <a:r>
              <a:rPr lang="en-US" dirty="0" smtClean="0"/>
              <a:t>Pursuant to a valid release or authorization.</a:t>
            </a:r>
          </a:p>
          <a:p>
            <a:pPr marL="514350" indent="-514350">
              <a:buAutoNum type="arabicPeriod"/>
            </a:pPr>
            <a:r>
              <a:rPr lang="en-US" dirty="0" smtClean="0"/>
              <a:t>For treatment, payment or healthcare operations.</a:t>
            </a:r>
          </a:p>
          <a:p>
            <a:pPr marL="514350" indent="-514350">
              <a:buAutoNum type="arabicPeriod"/>
            </a:pPr>
            <a:r>
              <a:rPr lang="en-US" dirty="0" smtClean="0"/>
              <a:t>Pursuant to an exception specifically authorized by law.</a:t>
            </a:r>
          </a:p>
          <a:p>
            <a:pPr marL="0" indent="0">
              <a:buNone/>
            </a:pPr>
            <a:r>
              <a:rPr lang="en-US" i="1" dirty="0" smtClean="0"/>
              <a:t>Section 146.816(2) adopts this HIPAA Privacy Rule standard for disclosure of records otherwise protected from disclosure under section 51.30, Stats.</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9507019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lstStyle/>
          <a:p>
            <a:r>
              <a:rPr lang="en-US" dirty="0" smtClean="0"/>
              <a:t>Business Associates</a:t>
            </a:r>
            <a:endParaRPr lang="en-US" dirty="0"/>
          </a:p>
        </p:txBody>
      </p:sp>
      <p:sp>
        <p:nvSpPr>
          <p:cNvPr id="3" name="Content Placeholder 2"/>
          <p:cNvSpPr>
            <a:spLocks noGrp="1"/>
          </p:cNvSpPr>
          <p:nvPr>
            <p:ph idx="1"/>
          </p:nvPr>
        </p:nvSpPr>
        <p:spPr>
          <a:xfrm>
            <a:off x="0" y="1600200"/>
            <a:ext cx="9144000" cy="4525963"/>
          </a:xfrm>
          <a:solidFill>
            <a:srgbClr val="FFCCCC"/>
          </a:solidFill>
        </p:spPr>
        <p:txBody>
          <a:bodyPr>
            <a:normAutofit fontScale="85000" lnSpcReduction="20000"/>
          </a:bodyPr>
          <a:lstStyle/>
          <a:p>
            <a:pPr marL="0" indent="0" fontAlgn="base">
              <a:buNone/>
            </a:pPr>
            <a:r>
              <a:rPr lang="en-US" dirty="0"/>
              <a:t>A Business Associate is an entity that assists a covered entity by performing a function or activity involving the use or disclosure of </a:t>
            </a:r>
            <a:r>
              <a:rPr lang="en-US" dirty="0" smtClean="0"/>
              <a:t>PHI such </a:t>
            </a:r>
            <a:r>
              <a:rPr lang="en-US" dirty="0"/>
              <a:t>as billing, claims processing, data analysis, data processing, data management, consulting or other administrative </a:t>
            </a:r>
            <a:r>
              <a:rPr lang="en-US" dirty="0" smtClean="0"/>
              <a:t>functions, for example: </a:t>
            </a:r>
          </a:p>
          <a:p>
            <a:pPr fontAlgn="base"/>
            <a:r>
              <a:rPr lang="en-US" dirty="0" smtClean="0"/>
              <a:t>Electronic </a:t>
            </a:r>
            <a:r>
              <a:rPr lang="en-US" dirty="0"/>
              <a:t>keying for Medical Assistance billing claims. </a:t>
            </a:r>
          </a:p>
          <a:p>
            <a:pPr fontAlgn="base"/>
            <a:r>
              <a:rPr lang="en-US" dirty="0" smtClean="0"/>
              <a:t>Consulting </a:t>
            </a:r>
            <a:r>
              <a:rPr lang="en-US" dirty="0"/>
              <a:t>to assure program compliance. </a:t>
            </a:r>
          </a:p>
          <a:p>
            <a:pPr fontAlgn="base"/>
            <a:r>
              <a:rPr lang="en-US" dirty="0" smtClean="0"/>
              <a:t>Data </a:t>
            </a:r>
            <a:r>
              <a:rPr lang="en-US" dirty="0"/>
              <a:t>aggregation and data reporting required to make required reports to the state and to maintain financial eligibility for state and federal funds. </a:t>
            </a:r>
          </a:p>
          <a:p>
            <a:pPr fontAlgn="base"/>
            <a:r>
              <a:rPr lang="en-US" dirty="0" smtClean="0"/>
              <a:t>Accounting </a:t>
            </a:r>
            <a:r>
              <a:rPr lang="en-US" dirty="0"/>
              <a:t>services.</a:t>
            </a:r>
          </a:p>
          <a:p>
            <a:pPr fontAlgn="base"/>
            <a:r>
              <a:rPr lang="en-US" dirty="0" smtClean="0"/>
              <a:t>Outside </a:t>
            </a:r>
            <a:r>
              <a:rPr lang="en-US" dirty="0"/>
              <a:t>legal services.</a:t>
            </a:r>
          </a:p>
          <a:p>
            <a:pPr marL="0" indent="0">
              <a:buNone/>
            </a:pPr>
            <a:endParaRPr lang="en-US" dirty="0"/>
          </a:p>
        </p:txBody>
      </p:sp>
    </p:spTree>
    <p:extLst>
      <p:ext uri="{BB962C8B-B14F-4D97-AF65-F5344CB8AC3E}">
        <p14:creationId xmlns:p14="http://schemas.microsoft.com/office/powerpoint/2010/main" val="9148090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FFCCCC"/>
          </a:solidFill>
        </p:spPr>
        <p:txBody>
          <a:bodyPr>
            <a:normAutofit/>
          </a:bodyPr>
          <a:lstStyle/>
          <a:p>
            <a:r>
              <a:rPr lang="en-US" dirty="0"/>
              <a:t>What must a Business Associate do? </a:t>
            </a:r>
          </a:p>
        </p:txBody>
      </p:sp>
      <p:sp>
        <p:nvSpPr>
          <p:cNvPr id="3" name="Content Placeholder 2"/>
          <p:cNvSpPr>
            <a:spLocks noGrp="1"/>
          </p:cNvSpPr>
          <p:nvPr>
            <p:ph idx="1"/>
          </p:nvPr>
        </p:nvSpPr>
        <p:spPr>
          <a:xfrm>
            <a:off x="0" y="1143000"/>
            <a:ext cx="9144000" cy="5715000"/>
          </a:xfrm>
          <a:solidFill>
            <a:srgbClr val="FFCCCC"/>
          </a:solidFill>
        </p:spPr>
        <p:txBody>
          <a:bodyPr>
            <a:normAutofit fontScale="92500" lnSpcReduction="20000"/>
          </a:bodyPr>
          <a:lstStyle/>
          <a:p>
            <a:r>
              <a:rPr lang="en-US" dirty="0"/>
              <a:t>Keep Protected Health Information confidential; follow state statutes and the HIPAA Privacy and Security rules.</a:t>
            </a:r>
          </a:p>
          <a:p>
            <a:r>
              <a:rPr lang="en-US" dirty="0"/>
              <a:t>Have in place and enforce work rules and policies to protect the privacy and security of Protected Health Information, including the use of appropriate technical and physical safeguards</a:t>
            </a:r>
            <a:r>
              <a:rPr lang="en-US" dirty="0" smtClean="0"/>
              <a:t>.</a:t>
            </a:r>
          </a:p>
          <a:p>
            <a:r>
              <a:rPr lang="en-US" dirty="0"/>
              <a:t>Report any breaches of confidential information. </a:t>
            </a:r>
          </a:p>
          <a:p>
            <a:r>
              <a:rPr lang="en-US" dirty="0"/>
              <a:t>Assist the Covered Entity comply with access to the individual and disclosure accounting and be prepared to provide disclosure accounting directly to the requesting individual if so directed by the covered entity. </a:t>
            </a:r>
          </a:p>
          <a:p>
            <a:r>
              <a:rPr lang="en-US" dirty="0"/>
              <a:t>Return or destroy Protected Health Information at the conclusion of the contractual relationship. </a:t>
            </a:r>
          </a:p>
          <a:p>
            <a:endParaRPr lang="en-US" dirty="0"/>
          </a:p>
          <a:p>
            <a:pPr marL="0" indent="0">
              <a:buNone/>
            </a:pPr>
            <a:endParaRPr lang="en-US" dirty="0"/>
          </a:p>
        </p:txBody>
      </p:sp>
    </p:spTree>
    <p:extLst>
      <p:ext uri="{BB962C8B-B14F-4D97-AF65-F5344CB8AC3E}">
        <p14:creationId xmlns:p14="http://schemas.microsoft.com/office/powerpoint/2010/main" val="32511169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lstStyle/>
          <a:p>
            <a:r>
              <a:rPr lang="en-US" dirty="0" smtClean="0"/>
              <a:t>Business Associate Agreements</a:t>
            </a:r>
            <a:endParaRPr lang="en-US" dirty="0"/>
          </a:p>
        </p:txBody>
      </p:sp>
      <p:sp>
        <p:nvSpPr>
          <p:cNvPr id="3" name="Content Placeholder 2"/>
          <p:cNvSpPr>
            <a:spLocks noGrp="1"/>
          </p:cNvSpPr>
          <p:nvPr>
            <p:ph idx="1"/>
          </p:nvPr>
        </p:nvSpPr>
        <p:spPr>
          <a:xfrm>
            <a:off x="0" y="1600201"/>
            <a:ext cx="9144000" cy="3505200"/>
          </a:xfrm>
          <a:solidFill>
            <a:srgbClr val="FFCCCC"/>
          </a:solidFill>
        </p:spPr>
        <p:txBody>
          <a:bodyPr/>
          <a:lstStyle/>
          <a:p>
            <a:pPr marL="0" indent="0">
              <a:buNone/>
            </a:pPr>
            <a:r>
              <a:rPr lang="en-US" dirty="0" smtClean="0"/>
              <a:t>If the CCS Agency has business associates that have access to PHI in the course of their work, the CCS Agency must maintain a Business Associate Agreement with the entity ensuring that the business associate maintains PHI in accordance with the previously stated requirements.</a:t>
            </a:r>
            <a:endParaRPr lang="en-US" dirty="0"/>
          </a:p>
        </p:txBody>
      </p:sp>
    </p:spTree>
    <p:extLst>
      <p:ext uri="{BB962C8B-B14F-4D97-AF65-F5344CB8AC3E}">
        <p14:creationId xmlns:p14="http://schemas.microsoft.com/office/powerpoint/2010/main" val="3611724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791200"/>
          </a:xfrm>
          <a:solidFill>
            <a:schemeClr val="accent5">
              <a:lumMod val="20000"/>
              <a:lumOff val="80000"/>
            </a:schemeClr>
          </a:solidFill>
        </p:spPr>
        <p:txBody>
          <a:bodyPr>
            <a:normAutofit/>
          </a:bodyPr>
          <a:lstStyle/>
          <a:p>
            <a:pPr marL="0" indent="0" algn="ctr">
              <a:buNone/>
            </a:pPr>
            <a:r>
              <a:rPr lang="en-US" sz="3600" dirty="0" smtClean="0">
                <a:solidFill>
                  <a:schemeClr val="accent2"/>
                </a:solidFill>
              </a:rPr>
              <a:t>Section </a:t>
            </a:r>
            <a:r>
              <a:rPr lang="en-US" sz="3600" b="1" u="sng" dirty="0" smtClean="0">
                <a:solidFill>
                  <a:schemeClr val="accent2"/>
                </a:solidFill>
              </a:rPr>
              <a:t>51.30</a:t>
            </a:r>
            <a:r>
              <a:rPr lang="en-US" sz="3600" dirty="0" smtClean="0">
                <a:solidFill>
                  <a:schemeClr val="accent2"/>
                </a:solidFill>
              </a:rPr>
              <a:t>, Wisconsin Statutes</a:t>
            </a:r>
          </a:p>
          <a:p>
            <a:pPr marL="0" indent="0">
              <a:buNone/>
            </a:pPr>
            <a:endParaRPr lang="en-US" dirty="0" smtClean="0"/>
          </a:p>
          <a:p>
            <a:pPr marL="0" indent="0">
              <a:buNone/>
            </a:pPr>
            <a:r>
              <a:rPr lang="en-US" dirty="0" smtClean="0"/>
              <a:t>This section provides that all </a:t>
            </a:r>
            <a:r>
              <a:rPr lang="en-US" b="1" i="1" dirty="0" smtClean="0"/>
              <a:t>treatment records </a:t>
            </a:r>
            <a:r>
              <a:rPr lang="en-US" dirty="0" smtClean="0"/>
              <a:t>are confidential and privileged to the person to whom the records pertain.  </a:t>
            </a:r>
          </a:p>
          <a:p>
            <a:pPr marL="0" indent="0">
              <a:buNone/>
            </a:pPr>
            <a:endParaRPr lang="en-US" dirty="0" smtClean="0"/>
          </a:p>
          <a:p>
            <a:pPr marL="0" indent="0">
              <a:buNone/>
            </a:pPr>
            <a:r>
              <a:rPr lang="en-US" b="1" dirty="0" smtClean="0"/>
              <a:t>Treatment records </a:t>
            </a:r>
            <a:r>
              <a:rPr lang="en-US" dirty="0" smtClean="0"/>
              <a:t>include all records generated by the CCS program created in the course of providing services to persons for mental illness, alcoholism or drug dependence.</a:t>
            </a:r>
            <a:endParaRPr lang="en-US" dirty="0"/>
          </a:p>
        </p:txBody>
      </p:sp>
    </p:spTree>
    <p:extLst>
      <p:ext uri="{BB962C8B-B14F-4D97-AF65-F5344CB8AC3E}">
        <p14:creationId xmlns:p14="http://schemas.microsoft.com/office/powerpoint/2010/main" val="40499054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CCC"/>
          </a:solidFill>
        </p:spPr>
        <p:txBody>
          <a:bodyPr/>
          <a:lstStyle/>
          <a:p>
            <a:r>
              <a:rPr lang="en-US" dirty="0" smtClean="0"/>
              <a:t>Notice of Privacy Practices</a:t>
            </a:r>
            <a:endParaRPr lang="en-US" dirty="0"/>
          </a:p>
        </p:txBody>
      </p:sp>
      <p:sp>
        <p:nvSpPr>
          <p:cNvPr id="3" name="Content Placeholder 2"/>
          <p:cNvSpPr>
            <a:spLocks noGrp="1"/>
          </p:cNvSpPr>
          <p:nvPr>
            <p:ph idx="1"/>
          </p:nvPr>
        </p:nvSpPr>
        <p:spPr>
          <a:xfrm>
            <a:off x="0" y="1600200"/>
            <a:ext cx="9144000" cy="4525963"/>
          </a:xfrm>
          <a:solidFill>
            <a:srgbClr val="FFCCCC"/>
          </a:solidFill>
        </p:spPr>
        <p:txBody>
          <a:bodyPr/>
          <a:lstStyle/>
          <a:p>
            <a:pPr marL="0" indent="0">
              <a:buNone/>
            </a:pPr>
            <a:r>
              <a:rPr lang="en-US" dirty="0"/>
              <a:t>A covered entity must provide notice in plain language describing the uses and disclosures that may be made by the covered entity. </a:t>
            </a:r>
            <a:endParaRPr lang="en-US" dirty="0" smtClean="0"/>
          </a:p>
          <a:p>
            <a:pPr marL="0" indent="0">
              <a:buNone/>
            </a:pPr>
            <a:r>
              <a:rPr lang="en-US" dirty="0" smtClean="0"/>
              <a:t>DCDHS provides the Notice of Privacy Practices to clients in the CCS Program.  For this program, CCS Agencies may not provide clients with a Notice of Privacy Practices that is different from that provided by DCDHS.</a:t>
            </a:r>
            <a:endParaRPr lang="en-US" dirty="0"/>
          </a:p>
        </p:txBody>
      </p:sp>
    </p:spTree>
    <p:extLst>
      <p:ext uri="{BB962C8B-B14F-4D97-AF65-F5344CB8AC3E}">
        <p14:creationId xmlns:p14="http://schemas.microsoft.com/office/powerpoint/2010/main" val="17624703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49362"/>
          </a:xfrm>
          <a:solidFill>
            <a:srgbClr val="92D050"/>
          </a:solidFill>
        </p:spPr>
        <p:txBody>
          <a:bodyPr>
            <a:normAutofit/>
          </a:bodyPr>
          <a:lstStyle/>
          <a:p>
            <a:r>
              <a:rPr lang="en-US" dirty="0" smtClean="0"/>
              <a:t>Disclosures Under 42 CFR Part 2</a:t>
            </a:r>
            <a:endParaRPr lang="en-US" dirty="0"/>
          </a:p>
        </p:txBody>
      </p:sp>
      <p:sp>
        <p:nvSpPr>
          <p:cNvPr id="3" name="Content Placeholder 2"/>
          <p:cNvSpPr>
            <a:spLocks noGrp="1"/>
          </p:cNvSpPr>
          <p:nvPr>
            <p:ph idx="1"/>
          </p:nvPr>
        </p:nvSpPr>
        <p:spPr>
          <a:xfrm>
            <a:off x="0" y="1600201"/>
            <a:ext cx="9144000" cy="5257799"/>
          </a:xfrm>
          <a:solidFill>
            <a:srgbClr val="CCFFCC"/>
          </a:solidFill>
        </p:spPr>
        <p:txBody>
          <a:bodyPr>
            <a:normAutofit fontScale="85000" lnSpcReduction="20000"/>
          </a:bodyPr>
          <a:lstStyle/>
          <a:p>
            <a:pPr marL="0" indent="0">
              <a:buNone/>
            </a:pPr>
            <a:r>
              <a:rPr lang="en-US" b="1" dirty="0" smtClean="0"/>
              <a:t>Regulations for disclosures </a:t>
            </a:r>
            <a:r>
              <a:rPr lang="en-US" b="1" dirty="0"/>
              <a:t>of </a:t>
            </a:r>
            <a:r>
              <a:rPr lang="en-US" b="1" dirty="0" smtClean="0"/>
              <a:t>substance abuse patient records are more stringent than required by HIPAA.</a:t>
            </a:r>
            <a:r>
              <a:rPr lang="en-US" dirty="0" smtClean="0"/>
              <a:t>  Under 42 CFR Part 2 disclosure of substance abuse patient records may be made </a:t>
            </a:r>
            <a:r>
              <a:rPr lang="en-US" b="1" dirty="0" smtClean="0"/>
              <a:t>only</a:t>
            </a:r>
            <a:r>
              <a:rPr lang="en-US" dirty="0" smtClean="0"/>
              <a:t> for one of the following reasons:</a:t>
            </a:r>
          </a:p>
          <a:p>
            <a:pPr marL="514350" indent="-514350">
              <a:buAutoNum type="arabicPeriod"/>
            </a:pPr>
            <a:r>
              <a:rPr lang="en-US" dirty="0" smtClean="0"/>
              <a:t>To the individual or authorized representative.</a:t>
            </a:r>
          </a:p>
          <a:p>
            <a:pPr marL="514350" indent="-514350">
              <a:buAutoNum type="arabicPeriod"/>
            </a:pPr>
            <a:r>
              <a:rPr lang="en-US" dirty="0" smtClean="0"/>
              <a:t>Pursuant to valid release or authorization.</a:t>
            </a:r>
          </a:p>
          <a:p>
            <a:pPr marL="514350" indent="-514350">
              <a:buAutoNum type="arabicPeriod"/>
            </a:pPr>
            <a:r>
              <a:rPr lang="en-US" dirty="0" smtClean="0"/>
              <a:t>To medical personnel for treatment “only to the extent necessary to meet a bona fide medical emergency.”</a:t>
            </a:r>
          </a:p>
          <a:p>
            <a:pPr marL="514350" indent="-514350">
              <a:buAutoNum type="arabicPeriod"/>
            </a:pPr>
            <a:r>
              <a:rPr lang="en-US" dirty="0" smtClean="0"/>
              <a:t>For the purpose of diagnosis, treatment or referral if the communications are within a program or between a program and an entity that has direct administrative control over the program.</a:t>
            </a:r>
          </a:p>
          <a:p>
            <a:pPr marL="514350" indent="-514350">
              <a:buAutoNum type="arabicPeriod"/>
            </a:pPr>
            <a:r>
              <a:rPr lang="en-US" dirty="0" smtClean="0"/>
              <a:t>Pursuant to an exception specifically authorized under 42 CRF Part 2.</a:t>
            </a:r>
          </a:p>
          <a:p>
            <a:pPr marL="0" indent="0">
              <a:buNone/>
            </a:pPr>
            <a:endParaRPr lang="en-US" dirty="0"/>
          </a:p>
        </p:txBody>
      </p:sp>
    </p:spTree>
    <p:extLst>
      <p:ext uri="{BB962C8B-B14F-4D97-AF65-F5344CB8AC3E}">
        <p14:creationId xmlns:p14="http://schemas.microsoft.com/office/powerpoint/2010/main" val="29638572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773362"/>
          </a:xfrm>
          <a:solidFill>
            <a:srgbClr val="CCFFCC"/>
          </a:solidFill>
        </p:spPr>
        <p:txBody>
          <a:bodyPr>
            <a:normAutofit/>
          </a:bodyPr>
          <a:lstStyle/>
          <a:p>
            <a:r>
              <a:rPr lang="en-US" dirty="0" smtClean="0"/>
              <a:t>Disclosures Pursuant To Valid Authorization</a:t>
            </a:r>
            <a:endParaRPr lang="en-US" dirty="0"/>
          </a:p>
        </p:txBody>
      </p:sp>
    </p:spTree>
    <p:extLst>
      <p:ext uri="{BB962C8B-B14F-4D97-AF65-F5344CB8AC3E}">
        <p14:creationId xmlns:p14="http://schemas.microsoft.com/office/powerpoint/2010/main" val="14720534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noAutofit/>
          </a:bodyPr>
          <a:lstStyle/>
          <a:p>
            <a:pPr algn="l"/>
            <a:r>
              <a:rPr lang="en-US" sz="2400" dirty="0" smtClean="0"/>
              <a:t>A person may delegate his or her authority to disclose PHI to a third party pursuant to a Valid </a:t>
            </a:r>
            <a:r>
              <a:rPr lang="en-US" sz="2400" dirty="0"/>
              <a:t>A</a:t>
            </a:r>
            <a:r>
              <a:rPr lang="en-US" sz="2400" dirty="0" smtClean="0"/>
              <a:t>uthorization.</a:t>
            </a:r>
            <a:br>
              <a:rPr lang="en-US" sz="2400" dirty="0" smtClean="0"/>
            </a:br>
            <a:r>
              <a:rPr lang="en-US" sz="2400" dirty="0" smtClean="0"/>
              <a:t>                        </a:t>
            </a:r>
            <a:r>
              <a:rPr lang="en-US" sz="2800" dirty="0" smtClean="0"/>
              <a:t>Core Requirements of a Valid Authorization:</a:t>
            </a:r>
            <a:endParaRPr lang="en-US" sz="2800" dirty="0"/>
          </a:p>
        </p:txBody>
      </p:sp>
      <p:sp>
        <p:nvSpPr>
          <p:cNvPr id="7" name="Content Placeholder 6"/>
          <p:cNvSpPr>
            <a:spLocks noGrp="1"/>
          </p:cNvSpPr>
          <p:nvPr>
            <p:ph sz="half" idx="2"/>
          </p:nvPr>
        </p:nvSpPr>
        <p:spPr>
          <a:xfrm>
            <a:off x="0" y="1447800"/>
            <a:ext cx="4497388" cy="5105400"/>
          </a:xfrm>
          <a:solidFill>
            <a:srgbClr val="CCFFCC"/>
          </a:solidFill>
        </p:spPr>
        <p:txBody>
          <a:bodyPr>
            <a:normAutofit/>
          </a:bodyPr>
          <a:lstStyle/>
          <a:p>
            <a:r>
              <a:rPr lang="en-US" sz="2600" dirty="0"/>
              <a:t>A specific meaningful description of the information to be disclosed. </a:t>
            </a:r>
          </a:p>
          <a:p>
            <a:r>
              <a:rPr lang="en-US" sz="2600" dirty="0"/>
              <a:t>Name of the entity permitted to make the disclosure. </a:t>
            </a:r>
          </a:p>
          <a:p>
            <a:r>
              <a:rPr lang="en-US" sz="2600" dirty="0"/>
              <a:t>Name of the person subject of the protected health information.</a:t>
            </a:r>
          </a:p>
          <a:p>
            <a:r>
              <a:rPr lang="en-US" sz="2600" dirty="0"/>
              <a:t>A description of the purpose of the disclosure. </a:t>
            </a:r>
          </a:p>
          <a:p>
            <a:r>
              <a:rPr lang="en-US" sz="2600" dirty="0"/>
              <a:t>An expiration date or event.</a:t>
            </a:r>
          </a:p>
          <a:p>
            <a:pPr marL="0" indent="0">
              <a:buNone/>
            </a:pPr>
            <a:endParaRPr lang="en-US" dirty="0"/>
          </a:p>
        </p:txBody>
      </p:sp>
      <p:sp>
        <p:nvSpPr>
          <p:cNvPr id="9" name="Content Placeholder 8"/>
          <p:cNvSpPr>
            <a:spLocks noGrp="1"/>
          </p:cNvSpPr>
          <p:nvPr>
            <p:ph sz="quarter" idx="4"/>
          </p:nvPr>
        </p:nvSpPr>
        <p:spPr>
          <a:xfrm>
            <a:off x="4495801" y="1447800"/>
            <a:ext cx="4648200" cy="5105399"/>
          </a:xfrm>
          <a:solidFill>
            <a:srgbClr val="CCFFCC"/>
          </a:solidFill>
        </p:spPr>
        <p:txBody>
          <a:bodyPr>
            <a:normAutofit/>
          </a:bodyPr>
          <a:lstStyle/>
          <a:p>
            <a:r>
              <a:rPr lang="en-US" sz="2600" dirty="0"/>
              <a:t>A signature of the person and date of signature. </a:t>
            </a:r>
          </a:p>
          <a:p>
            <a:r>
              <a:rPr lang="en-US" sz="2600" dirty="0"/>
              <a:t>The authorization contains required notice statements: the right to revoke in writing, the ability or inability to condition treatment on the authorization, </a:t>
            </a:r>
            <a:r>
              <a:rPr lang="en-US" sz="2600" dirty="0" smtClean="0"/>
              <a:t> and that </a:t>
            </a:r>
            <a:r>
              <a:rPr lang="en-US" sz="2600" dirty="0"/>
              <a:t>the individual received a copy of the signed authorization. </a:t>
            </a:r>
          </a:p>
          <a:p>
            <a:r>
              <a:rPr lang="en-US" sz="2600" dirty="0"/>
              <a:t>The authorization must be in plain language. </a:t>
            </a:r>
          </a:p>
          <a:p>
            <a:endParaRPr lang="en-US" dirty="0"/>
          </a:p>
        </p:txBody>
      </p:sp>
    </p:spTree>
    <p:extLst>
      <p:ext uri="{BB962C8B-B14F-4D97-AF65-F5344CB8AC3E}">
        <p14:creationId xmlns:p14="http://schemas.microsoft.com/office/powerpoint/2010/main" val="14779116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lstStyle/>
          <a:p>
            <a:r>
              <a:rPr lang="en-US" dirty="0" smtClean="0"/>
              <a:t>Disclosures to Parents of Minors</a:t>
            </a:r>
            <a:endParaRPr lang="en-US" dirty="0"/>
          </a:p>
        </p:txBody>
      </p:sp>
      <p:sp>
        <p:nvSpPr>
          <p:cNvPr id="3" name="Content Placeholder 2"/>
          <p:cNvSpPr>
            <a:spLocks noGrp="1"/>
          </p:cNvSpPr>
          <p:nvPr>
            <p:ph idx="1"/>
          </p:nvPr>
        </p:nvSpPr>
        <p:spPr>
          <a:xfrm>
            <a:off x="0" y="1524000"/>
            <a:ext cx="9144000" cy="5334000"/>
          </a:xfrm>
          <a:solidFill>
            <a:srgbClr val="CCFFCC"/>
          </a:solidFill>
        </p:spPr>
        <p:txBody>
          <a:bodyPr>
            <a:normAutofit fontScale="92500"/>
          </a:bodyPr>
          <a:lstStyle/>
          <a:p>
            <a:r>
              <a:rPr lang="en-US" dirty="0" smtClean="0"/>
              <a:t>A parent may access and authorize release of a minor child’s mental health treatment information, except that a</a:t>
            </a:r>
            <a:r>
              <a:rPr lang="en-US" dirty="0" smtClean="0">
                <a:ln>
                  <a:solidFill>
                    <a:schemeClr val="accent3">
                      <a:lumMod val="75000"/>
                    </a:schemeClr>
                  </a:solidFill>
                </a:ln>
              </a:rPr>
              <a:t> minor aged 14 or older may also consent to release of mental health treatment information.</a:t>
            </a:r>
          </a:p>
          <a:p>
            <a:r>
              <a:rPr lang="en-US" dirty="0" smtClean="0"/>
              <a:t>A parent may access and authorize release of a minor child’s drug and/or alcohol treatment, except that a</a:t>
            </a:r>
            <a:r>
              <a:rPr lang="en-US" dirty="0" smtClean="0">
                <a:ln>
                  <a:solidFill>
                    <a:schemeClr val="accent3">
                      <a:lumMod val="75000"/>
                    </a:schemeClr>
                  </a:solidFill>
                </a:ln>
              </a:rPr>
              <a:t> minor 12 or older may also consent to treatment and release of AODA treatment information.</a:t>
            </a:r>
          </a:p>
          <a:p>
            <a:r>
              <a:rPr lang="en-US" dirty="0" smtClean="0"/>
              <a:t>A parent having been denied periods of physical placement may not access his or minor child’s treatment information.</a:t>
            </a:r>
            <a:endParaRPr lang="en-US" dirty="0"/>
          </a:p>
        </p:txBody>
      </p:sp>
    </p:spTree>
    <p:extLst>
      <p:ext uri="{BB962C8B-B14F-4D97-AF65-F5344CB8AC3E}">
        <p14:creationId xmlns:p14="http://schemas.microsoft.com/office/powerpoint/2010/main" val="41652009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143000"/>
          </a:xfrm>
          <a:solidFill>
            <a:srgbClr val="CCFFCC"/>
          </a:solidFill>
        </p:spPr>
        <p:txBody>
          <a:bodyPr>
            <a:normAutofit fontScale="90000"/>
          </a:bodyPr>
          <a:lstStyle/>
          <a:p>
            <a:r>
              <a:rPr lang="en-US" dirty="0" smtClean="0"/>
              <a:t>Disclosures to Guardians and POA Agents</a:t>
            </a:r>
            <a:endParaRPr lang="en-US" dirty="0"/>
          </a:p>
        </p:txBody>
      </p:sp>
      <p:sp>
        <p:nvSpPr>
          <p:cNvPr id="3" name="Content Placeholder 2"/>
          <p:cNvSpPr>
            <a:spLocks noGrp="1"/>
          </p:cNvSpPr>
          <p:nvPr>
            <p:ph idx="1"/>
          </p:nvPr>
        </p:nvSpPr>
        <p:spPr>
          <a:xfrm>
            <a:off x="0" y="1600200"/>
            <a:ext cx="9144000" cy="2667000"/>
          </a:xfrm>
          <a:solidFill>
            <a:srgbClr val="CCFFCC"/>
          </a:solidFill>
        </p:spPr>
        <p:txBody>
          <a:bodyPr>
            <a:normAutofit fontScale="92500" lnSpcReduction="10000"/>
          </a:bodyPr>
          <a:lstStyle/>
          <a:p>
            <a:pPr marL="0" indent="0">
              <a:buNone/>
            </a:pPr>
            <a:r>
              <a:rPr lang="en-US" sz="4000" dirty="0" smtClean="0"/>
              <a:t>Unless for some reason detrimental to the client’s well-being, the client’s guardian or agent under a Power of Attorney for Health Care document  has the same right of access as the client.</a:t>
            </a:r>
            <a:endParaRPr lang="en-US" sz="4000" dirty="0"/>
          </a:p>
        </p:txBody>
      </p:sp>
    </p:spTree>
    <p:extLst>
      <p:ext uri="{BB962C8B-B14F-4D97-AF65-F5344CB8AC3E}">
        <p14:creationId xmlns:p14="http://schemas.microsoft.com/office/powerpoint/2010/main" val="34996149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lstStyle/>
          <a:p>
            <a:r>
              <a:rPr lang="en-US" dirty="0" smtClean="0"/>
              <a:t>CCS Program Disclosure Policy </a:t>
            </a:r>
            <a:endParaRPr lang="en-US" dirty="0"/>
          </a:p>
        </p:txBody>
      </p:sp>
      <p:sp>
        <p:nvSpPr>
          <p:cNvPr id="3" name="Content Placeholder 2"/>
          <p:cNvSpPr>
            <a:spLocks noGrp="1"/>
          </p:cNvSpPr>
          <p:nvPr>
            <p:ph idx="1"/>
          </p:nvPr>
        </p:nvSpPr>
        <p:spPr>
          <a:xfrm>
            <a:off x="0" y="1600200"/>
            <a:ext cx="9144000" cy="4525963"/>
          </a:xfrm>
          <a:solidFill>
            <a:srgbClr val="CCFFCC"/>
          </a:solidFill>
        </p:spPr>
        <p:txBody>
          <a:bodyPr>
            <a:normAutofit fontScale="92500" lnSpcReduction="10000"/>
          </a:bodyPr>
          <a:lstStyle/>
          <a:p>
            <a:pPr marL="0" indent="0">
              <a:buNone/>
            </a:pPr>
            <a:r>
              <a:rPr lang="en-US" dirty="0" smtClean="0"/>
              <a:t>Information may be released by CCS Program Agencies to others as necessary within the operation of the CCS Program using secure methods or communication, to the client, to the client’s authorized representative, or to persons who have valid written authorizations for release of client information.  CCS Program Agencies may also release information in accordance with legal requirements in response to emergency situations.  </a:t>
            </a:r>
            <a:r>
              <a:rPr lang="en-US" b="1" dirty="0" smtClean="0"/>
              <a:t>Other requests for information must be made in consultation with the CCS Program Manager or Director.</a:t>
            </a:r>
            <a:endParaRPr lang="en-US" b="1" dirty="0"/>
          </a:p>
        </p:txBody>
      </p:sp>
    </p:spTree>
    <p:extLst>
      <p:ext uri="{BB962C8B-B14F-4D97-AF65-F5344CB8AC3E}">
        <p14:creationId xmlns:p14="http://schemas.microsoft.com/office/powerpoint/2010/main" val="35663011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normAutofit fontScale="90000"/>
          </a:bodyPr>
          <a:lstStyle/>
          <a:p>
            <a:r>
              <a:rPr lang="en-US" dirty="0" smtClean="0"/>
              <a:t>HIPAA Privacy Rules Permit Disclosures ‘Required by State Law’</a:t>
            </a:r>
            <a:endParaRPr lang="en-US" dirty="0"/>
          </a:p>
        </p:txBody>
      </p:sp>
      <p:sp>
        <p:nvSpPr>
          <p:cNvPr id="3" name="Content Placeholder 2"/>
          <p:cNvSpPr>
            <a:spLocks noGrp="1"/>
          </p:cNvSpPr>
          <p:nvPr>
            <p:ph idx="1"/>
          </p:nvPr>
        </p:nvSpPr>
        <p:spPr>
          <a:xfrm>
            <a:off x="0" y="1600200"/>
            <a:ext cx="9144000" cy="5029200"/>
          </a:xfrm>
          <a:solidFill>
            <a:srgbClr val="CCFFCC"/>
          </a:solidFill>
        </p:spPr>
        <p:txBody>
          <a:bodyPr>
            <a:normAutofit fontScale="85000" lnSpcReduction="10000"/>
          </a:bodyPr>
          <a:lstStyle/>
          <a:p>
            <a:pPr marL="0" indent="0">
              <a:buNone/>
            </a:pPr>
            <a:r>
              <a:rPr lang="en-US" dirty="0" smtClean="0"/>
              <a:t>These include:</a:t>
            </a:r>
          </a:p>
          <a:p>
            <a:pPr>
              <a:buFont typeface="Arial" charset="0"/>
              <a:buChar char="•"/>
            </a:pPr>
            <a:r>
              <a:rPr lang="en-US" dirty="0" smtClean="0"/>
              <a:t>Disclosures to public health authorities.</a:t>
            </a:r>
          </a:p>
          <a:p>
            <a:pPr>
              <a:buFont typeface="Arial" charset="0"/>
              <a:buChar char="•"/>
            </a:pPr>
            <a:r>
              <a:rPr lang="en-US" dirty="0" smtClean="0"/>
              <a:t>Disclosures as required under state law regarding child abuse and neglect.</a:t>
            </a:r>
          </a:p>
          <a:p>
            <a:pPr>
              <a:buFont typeface="Arial" charset="0"/>
              <a:buChar char="•"/>
            </a:pPr>
            <a:r>
              <a:rPr lang="en-US" dirty="0" smtClean="0"/>
              <a:t>Disclosures as required under state law regarding adults at risk or elder adults at risk if disclosure is necessary to prevent serious harm and the person is without capacity to agree and is informed of the report or informing the person would put him or her at risk.</a:t>
            </a:r>
          </a:p>
          <a:p>
            <a:pPr>
              <a:buFont typeface="Arial" charset="0"/>
              <a:buChar char="•"/>
            </a:pPr>
            <a:r>
              <a:rPr lang="en-US" dirty="0" smtClean="0"/>
              <a:t>To a health oversight agency.</a:t>
            </a:r>
          </a:p>
          <a:p>
            <a:pPr marL="0" indent="0">
              <a:buNone/>
            </a:pPr>
            <a:r>
              <a:rPr lang="en-US" b="1" dirty="0" smtClean="0"/>
              <a:t>You must consult with the CCS Program Administrator when receiving requests for information ‘required by law’.</a:t>
            </a:r>
          </a:p>
          <a:p>
            <a:pPr>
              <a:buFont typeface="Arial" charset="0"/>
              <a:buChar char="•"/>
            </a:pPr>
            <a:endParaRPr lang="en-US" dirty="0"/>
          </a:p>
        </p:txBody>
      </p:sp>
    </p:spTree>
    <p:extLst>
      <p:ext uri="{BB962C8B-B14F-4D97-AF65-F5344CB8AC3E}">
        <p14:creationId xmlns:p14="http://schemas.microsoft.com/office/powerpoint/2010/main" val="170701621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06562"/>
          </a:xfrm>
          <a:solidFill>
            <a:srgbClr val="92D050"/>
          </a:solidFill>
        </p:spPr>
        <p:txBody>
          <a:bodyPr>
            <a:noAutofit/>
          </a:bodyPr>
          <a:lstStyle/>
          <a:p>
            <a:r>
              <a:rPr lang="en-US" sz="3600" dirty="0" smtClean="0"/>
              <a:t>Disclosures Required By Law Do Not Apply to Drug and Alcohol Treatment Records</a:t>
            </a:r>
            <a:endParaRPr lang="en-US" sz="3600" dirty="0"/>
          </a:p>
        </p:txBody>
      </p:sp>
      <p:sp>
        <p:nvSpPr>
          <p:cNvPr id="3" name="Content Placeholder 2"/>
          <p:cNvSpPr>
            <a:spLocks noGrp="1"/>
          </p:cNvSpPr>
          <p:nvPr>
            <p:ph idx="1"/>
          </p:nvPr>
        </p:nvSpPr>
        <p:spPr>
          <a:xfrm>
            <a:off x="0" y="1981200"/>
            <a:ext cx="9144000" cy="3581400"/>
          </a:xfrm>
          <a:solidFill>
            <a:srgbClr val="CCFFCC"/>
          </a:solidFill>
        </p:spPr>
        <p:txBody>
          <a:bodyPr>
            <a:normAutofit fontScale="85000" lnSpcReduction="20000"/>
          </a:bodyPr>
          <a:lstStyle/>
          <a:p>
            <a:pPr marL="0" indent="0">
              <a:buNone/>
            </a:pPr>
            <a:r>
              <a:rPr lang="en-US" sz="4400" dirty="0" smtClean="0"/>
              <a:t>The only disclosure permitted by state law requirements under 42 CFR Part 2 is the reporting of suspected child abuse or neglect.</a:t>
            </a:r>
          </a:p>
          <a:p>
            <a:pPr marL="0" indent="0">
              <a:buNone/>
            </a:pPr>
            <a:r>
              <a:rPr lang="en-US" sz="4400" dirty="0" smtClean="0"/>
              <a:t>You must consult with the CCS Program Manager or Director prior to releasing drug and alcohol treatment which is claimed to be required by law.</a:t>
            </a:r>
          </a:p>
        </p:txBody>
      </p:sp>
    </p:spTree>
    <p:extLst>
      <p:ext uri="{BB962C8B-B14F-4D97-AF65-F5344CB8AC3E}">
        <p14:creationId xmlns:p14="http://schemas.microsoft.com/office/powerpoint/2010/main" val="29422393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12876" cy="1524000"/>
          </a:xfrm>
          <a:solidFill>
            <a:srgbClr val="CCFFCC"/>
          </a:solidFill>
        </p:spPr>
        <p:txBody>
          <a:bodyPr>
            <a:normAutofit/>
          </a:bodyPr>
          <a:lstStyle/>
          <a:p>
            <a:r>
              <a:rPr lang="en-US" sz="3600" dirty="0" smtClean="0"/>
              <a:t>Disclosures to Law Enforcement Under HIPAA Privacy Rules are Permitted as Follows:</a:t>
            </a:r>
            <a:endParaRPr lang="en-US" sz="3600" dirty="0"/>
          </a:p>
        </p:txBody>
      </p:sp>
      <p:sp>
        <p:nvSpPr>
          <p:cNvPr id="3" name="Content Placeholder 2"/>
          <p:cNvSpPr>
            <a:spLocks noGrp="1"/>
          </p:cNvSpPr>
          <p:nvPr>
            <p:ph idx="1"/>
          </p:nvPr>
        </p:nvSpPr>
        <p:spPr>
          <a:xfrm>
            <a:off x="0" y="1600200"/>
            <a:ext cx="9144000" cy="4525963"/>
          </a:xfrm>
          <a:solidFill>
            <a:srgbClr val="CCFFCC"/>
          </a:solidFill>
        </p:spPr>
        <p:txBody>
          <a:bodyPr>
            <a:normAutofit fontScale="85000" lnSpcReduction="10000"/>
          </a:bodyPr>
          <a:lstStyle/>
          <a:p>
            <a:r>
              <a:rPr lang="en-US" dirty="0" smtClean="0"/>
              <a:t>To make reports required by law such as the reporting of gun shot wounds or other physical injuries.</a:t>
            </a:r>
          </a:p>
          <a:p>
            <a:r>
              <a:rPr lang="en-US" dirty="0" smtClean="0"/>
              <a:t>In compliance with legal process limited to information relevant to the inquiry.</a:t>
            </a:r>
          </a:p>
          <a:p>
            <a:r>
              <a:rPr lang="en-US" dirty="0" smtClean="0"/>
              <a:t>As required by law to identify or locate a suspect, fugitive, material witness, missing person or deceased person.</a:t>
            </a:r>
          </a:p>
          <a:p>
            <a:r>
              <a:rPr lang="en-US" dirty="0" smtClean="0"/>
              <a:t>To report a crime that has occurred on the CCS Agency’s premises.</a:t>
            </a:r>
          </a:p>
          <a:p>
            <a:r>
              <a:rPr lang="en-US" dirty="0" smtClean="0"/>
              <a:t>To obtain help in medical emergencies and alert police officers of the possible commission of a crime and the identity of the perpetrator of the crime.</a:t>
            </a:r>
            <a:endParaRPr lang="en-US" dirty="0"/>
          </a:p>
        </p:txBody>
      </p:sp>
    </p:spTree>
    <p:extLst>
      <p:ext uri="{BB962C8B-B14F-4D97-AF65-F5344CB8AC3E}">
        <p14:creationId xmlns:p14="http://schemas.microsoft.com/office/powerpoint/2010/main" val="2010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1"/>
            <a:ext cx="9144000" cy="2971800"/>
          </a:xfrm>
          <a:solidFill>
            <a:schemeClr val="accent5">
              <a:lumMod val="20000"/>
              <a:lumOff val="80000"/>
            </a:schemeClr>
          </a:solidFill>
        </p:spPr>
        <p:txBody>
          <a:bodyPr/>
          <a:lstStyle/>
          <a:p>
            <a:pPr marL="0" indent="0" algn="ctr">
              <a:buNone/>
            </a:pPr>
            <a:r>
              <a:rPr lang="en-US" dirty="0" smtClean="0">
                <a:solidFill>
                  <a:schemeClr val="accent2"/>
                </a:solidFill>
              </a:rPr>
              <a:t>Chapter </a:t>
            </a:r>
            <a:r>
              <a:rPr lang="en-US" b="1" u="sng" dirty="0" smtClean="0">
                <a:solidFill>
                  <a:schemeClr val="accent2"/>
                </a:solidFill>
              </a:rPr>
              <a:t>DHS 92 </a:t>
            </a:r>
            <a:r>
              <a:rPr lang="en-US" dirty="0" smtClean="0">
                <a:solidFill>
                  <a:schemeClr val="accent2"/>
                </a:solidFill>
              </a:rPr>
              <a:t>of the Wisconsin Administrative Code </a:t>
            </a:r>
            <a:r>
              <a:rPr lang="en-US" dirty="0" smtClean="0"/>
              <a:t>are rules created to implement section 51.30 of the statutes.  These rules are to be read hand-in-hand with section 51.30, Stats.</a:t>
            </a:r>
            <a:endParaRPr lang="en-US" dirty="0"/>
          </a:p>
        </p:txBody>
      </p:sp>
    </p:spTree>
    <p:extLst>
      <p:ext uri="{BB962C8B-B14F-4D97-AF65-F5344CB8AC3E}">
        <p14:creationId xmlns:p14="http://schemas.microsoft.com/office/powerpoint/2010/main" val="6564003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676400"/>
          </a:xfrm>
          <a:solidFill>
            <a:srgbClr val="92D050"/>
          </a:solidFill>
        </p:spPr>
        <p:txBody>
          <a:bodyPr>
            <a:normAutofit fontScale="90000"/>
          </a:bodyPr>
          <a:lstStyle/>
          <a:p>
            <a:r>
              <a:rPr lang="en-US" dirty="0" smtClean="0"/>
              <a:t>Disclosures to Law Enforcement under section 51.30, Wis. Stats. Is More Restrictive Than In HIPAA Privacy Rules. </a:t>
            </a:r>
            <a:endParaRPr lang="en-US" dirty="0"/>
          </a:p>
        </p:txBody>
      </p:sp>
      <p:sp>
        <p:nvSpPr>
          <p:cNvPr id="3" name="Content Placeholder 2"/>
          <p:cNvSpPr>
            <a:spLocks noGrp="1"/>
          </p:cNvSpPr>
          <p:nvPr>
            <p:ph idx="1"/>
          </p:nvPr>
        </p:nvSpPr>
        <p:spPr>
          <a:xfrm>
            <a:off x="0" y="1676400"/>
            <a:ext cx="9144000" cy="4449763"/>
          </a:xfrm>
          <a:solidFill>
            <a:srgbClr val="CCFFCC"/>
          </a:solidFill>
        </p:spPr>
        <p:txBody>
          <a:bodyPr>
            <a:normAutofit fontScale="85000" lnSpcReduction="10000"/>
          </a:bodyPr>
          <a:lstStyle/>
          <a:p>
            <a:pPr marL="0" indent="0">
              <a:buNone/>
            </a:pPr>
            <a:r>
              <a:rPr lang="en-US" dirty="0" smtClean="0"/>
              <a:t>Under section 51.30(4)(b)19., Stats., treatment records can be released to law enforcement:</a:t>
            </a:r>
          </a:p>
          <a:p>
            <a:pPr marL="0" indent="0">
              <a:buNone/>
            </a:pPr>
            <a:r>
              <a:rPr lang="en-US" dirty="0"/>
              <a:t>“for the purpose of reporting an apparent crime committed on the premises of an inpatient treatment facility or nursing home, if the facility or home has treatment records subject to this section, or observed by staff or agents of any such facility or nursing home. Information released under this subdivision is limited to identifying information that may be released under </a:t>
            </a:r>
            <a:r>
              <a:rPr lang="en-US" dirty="0" err="1"/>
              <a:t>subd</a:t>
            </a:r>
            <a:r>
              <a:rPr lang="en-US" dirty="0"/>
              <a:t>. 16</a:t>
            </a:r>
            <a:r>
              <a:rPr lang="en-US" dirty="0" smtClean="0"/>
              <a:t>. </a:t>
            </a:r>
            <a:r>
              <a:rPr lang="en-US" i="1" dirty="0"/>
              <a:t>(name and other identifying information, including photographs and </a:t>
            </a:r>
            <a:r>
              <a:rPr lang="en-US" i="1" dirty="0" smtClean="0"/>
              <a:t>fingerprints)</a:t>
            </a:r>
            <a:r>
              <a:rPr lang="en-US" dirty="0" smtClean="0"/>
              <a:t> </a:t>
            </a:r>
            <a:r>
              <a:rPr lang="en-US" dirty="0"/>
              <a:t>and information related to the apparent crime</a:t>
            </a:r>
            <a:r>
              <a:rPr lang="en-US" dirty="0" smtClean="0"/>
              <a:t>.”</a:t>
            </a:r>
            <a:endParaRPr lang="en-US" dirty="0"/>
          </a:p>
        </p:txBody>
      </p:sp>
    </p:spTree>
    <p:extLst>
      <p:ext uri="{BB962C8B-B14F-4D97-AF65-F5344CB8AC3E}">
        <p14:creationId xmlns:p14="http://schemas.microsoft.com/office/powerpoint/2010/main" val="38712785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a:solidFill>
            <a:srgbClr val="92D050"/>
          </a:solidFill>
        </p:spPr>
        <p:txBody>
          <a:bodyPr>
            <a:normAutofit fontScale="90000"/>
          </a:bodyPr>
          <a:lstStyle/>
          <a:p>
            <a:r>
              <a:rPr lang="en-US" dirty="0" smtClean="0"/>
              <a:t>Disclosures to Law Enforcement Under Section 42 </a:t>
            </a:r>
            <a:r>
              <a:rPr lang="en-US" sz="4000" dirty="0" smtClean="0"/>
              <a:t>C.F.R</a:t>
            </a:r>
            <a:r>
              <a:rPr lang="en-US" dirty="0" smtClean="0"/>
              <a:t>. Part 2 Is Even More Restrictive Than </a:t>
            </a:r>
            <a:r>
              <a:rPr lang="en-US" dirty="0"/>
              <a:t>U</a:t>
            </a:r>
            <a:r>
              <a:rPr lang="en-US" dirty="0" smtClean="0"/>
              <a:t>nder Wisconsin Law.</a:t>
            </a:r>
            <a:endParaRPr lang="en-US" dirty="0"/>
          </a:p>
        </p:txBody>
      </p:sp>
      <p:sp>
        <p:nvSpPr>
          <p:cNvPr id="3" name="Content Placeholder 2"/>
          <p:cNvSpPr>
            <a:spLocks noGrp="1"/>
          </p:cNvSpPr>
          <p:nvPr>
            <p:ph idx="1"/>
          </p:nvPr>
        </p:nvSpPr>
        <p:spPr>
          <a:xfrm>
            <a:off x="0" y="1752600"/>
            <a:ext cx="9144000" cy="4724400"/>
          </a:xfrm>
          <a:solidFill>
            <a:srgbClr val="CCFFCC"/>
          </a:solidFill>
        </p:spPr>
        <p:txBody>
          <a:bodyPr>
            <a:normAutofit fontScale="92500" lnSpcReduction="20000"/>
          </a:bodyPr>
          <a:lstStyle/>
          <a:p>
            <a:r>
              <a:rPr lang="en-US" dirty="0" smtClean="0"/>
              <a:t>The section makes no provision for disclosure to law enforcement, except that the </a:t>
            </a:r>
            <a:r>
              <a:rPr lang="en-US" dirty="0"/>
              <a:t>disclosure of incidents of suspected child abuse or neglect </a:t>
            </a:r>
            <a:r>
              <a:rPr lang="en-US" dirty="0" smtClean="0"/>
              <a:t>is </a:t>
            </a:r>
            <a:r>
              <a:rPr lang="en-US" dirty="0"/>
              <a:t>permitted.</a:t>
            </a:r>
          </a:p>
          <a:p>
            <a:r>
              <a:rPr lang="en-US" dirty="0" smtClean="0"/>
              <a:t>The section permits disclosure to medical personnel to the extent necessary to meet a bona fide medical emergency.  While this does not permit disclosure to police, police presence at the emergency should not prohibit needed disclosure.</a:t>
            </a:r>
          </a:p>
          <a:p>
            <a:r>
              <a:rPr lang="en-US" dirty="0" smtClean="0"/>
              <a:t>The section permits disclosure by appropriate order of the court, but does not permit any record disclosed to be used to initiate or substantiate any criminal charges against the patient.</a:t>
            </a:r>
          </a:p>
        </p:txBody>
      </p:sp>
    </p:spTree>
    <p:extLst>
      <p:ext uri="{BB962C8B-B14F-4D97-AF65-F5344CB8AC3E}">
        <p14:creationId xmlns:p14="http://schemas.microsoft.com/office/powerpoint/2010/main" val="344468509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normAutofit fontScale="90000"/>
          </a:bodyPr>
          <a:lstStyle/>
          <a:p>
            <a:r>
              <a:rPr lang="en-US" dirty="0" smtClean="0"/>
              <a:t>Summary:  Disclosure to Law Enforcement</a:t>
            </a:r>
            <a:endParaRPr lang="en-US" dirty="0"/>
          </a:p>
        </p:txBody>
      </p:sp>
      <p:sp>
        <p:nvSpPr>
          <p:cNvPr id="3" name="Content Placeholder 2"/>
          <p:cNvSpPr>
            <a:spLocks noGrp="1"/>
          </p:cNvSpPr>
          <p:nvPr>
            <p:ph idx="1"/>
          </p:nvPr>
        </p:nvSpPr>
        <p:spPr>
          <a:xfrm>
            <a:off x="0" y="1600201"/>
            <a:ext cx="9144000" cy="3886200"/>
          </a:xfrm>
          <a:solidFill>
            <a:srgbClr val="CCFFCC"/>
          </a:solidFill>
        </p:spPr>
        <p:txBody>
          <a:bodyPr>
            <a:normAutofit lnSpcReduction="10000"/>
          </a:bodyPr>
          <a:lstStyle/>
          <a:p>
            <a:pPr marL="0" indent="0">
              <a:buNone/>
            </a:pPr>
            <a:r>
              <a:rPr lang="en-US" dirty="0" smtClean="0"/>
              <a:t>Depending upon the type of record, the information to be disclosed and the legal process used by law enforcement to obtain client records, a CCS Agency may or may not be able to release information to law enforcement.   </a:t>
            </a:r>
            <a:r>
              <a:rPr lang="en-US" b="1" dirty="0" smtClean="0"/>
              <a:t>CCS Agency staff must consult with the CCS Program Manager or Director prior to releasing any CCS Program record to law enforcement.</a:t>
            </a:r>
            <a:endParaRPr lang="en-US" b="1" dirty="0"/>
          </a:p>
        </p:txBody>
      </p:sp>
    </p:spTree>
    <p:extLst>
      <p:ext uri="{BB962C8B-B14F-4D97-AF65-F5344CB8AC3E}">
        <p14:creationId xmlns:p14="http://schemas.microsoft.com/office/powerpoint/2010/main" val="7897786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lstStyle/>
          <a:p>
            <a:r>
              <a:rPr lang="en-US" dirty="0" smtClean="0"/>
              <a:t>Disclosures to the Courts</a:t>
            </a:r>
            <a:endParaRPr lang="en-US" dirty="0"/>
          </a:p>
        </p:txBody>
      </p:sp>
      <p:sp>
        <p:nvSpPr>
          <p:cNvPr id="3" name="Content Placeholder 2"/>
          <p:cNvSpPr>
            <a:spLocks noGrp="1"/>
          </p:cNvSpPr>
          <p:nvPr>
            <p:ph idx="1"/>
          </p:nvPr>
        </p:nvSpPr>
        <p:spPr>
          <a:xfrm>
            <a:off x="0" y="1600201"/>
            <a:ext cx="9144000" cy="3962400"/>
          </a:xfrm>
          <a:solidFill>
            <a:srgbClr val="CCFFCC"/>
          </a:solidFill>
        </p:spPr>
        <p:txBody>
          <a:bodyPr/>
          <a:lstStyle/>
          <a:p>
            <a:pPr marL="0" indent="0">
              <a:buNone/>
            </a:pPr>
            <a:r>
              <a:rPr lang="en-US" dirty="0" smtClean="0"/>
              <a:t>Under HIPAA Privacy Rules, PHI (CCS client information) may only be released to a court with client authorization or with a qualified protective order.  </a:t>
            </a:r>
            <a:r>
              <a:rPr lang="en-US" b="1" dirty="0" smtClean="0"/>
              <a:t>Without client authorization, CCS client information may not be release to courts prior to consultation with the CCS Program Manager or Director.</a:t>
            </a:r>
            <a:endParaRPr lang="en-US" b="1" dirty="0"/>
          </a:p>
        </p:txBody>
      </p:sp>
    </p:spTree>
    <p:extLst>
      <p:ext uri="{BB962C8B-B14F-4D97-AF65-F5344CB8AC3E}">
        <p14:creationId xmlns:p14="http://schemas.microsoft.com/office/powerpoint/2010/main" val="22125289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CCFFCC"/>
          </a:solidFill>
        </p:spPr>
        <p:txBody>
          <a:bodyPr/>
          <a:lstStyle/>
          <a:p>
            <a:r>
              <a:rPr lang="en-US" dirty="0" smtClean="0"/>
              <a:t>De-identification of PHI</a:t>
            </a:r>
            <a:endParaRPr lang="en-US" dirty="0"/>
          </a:p>
        </p:txBody>
      </p:sp>
      <p:sp>
        <p:nvSpPr>
          <p:cNvPr id="3" name="Content Placeholder 2"/>
          <p:cNvSpPr>
            <a:spLocks noGrp="1"/>
          </p:cNvSpPr>
          <p:nvPr>
            <p:ph idx="1"/>
          </p:nvPr>
        </p:nvSpPr>
        <p:spPr>
          <a:xfrm>
            <a:off x="0" y="1600200"/>
            <a:ext cx="9144000" cy="4525963"/>
          </a:xfrm>
          <a:solidFill>
            <a:srgbClr val="CCFFCC"/>
          </a:solidFill>
        </p:spPr>
        <p:txBody>
          <a:bodyPr/>
          <a:lstStyle/>
          <a:p>
            <a:pPr marL="0" indent="0">
              <a:buNone/>
            </a:pPr>
            <a:r>
              <a:rPr lang="en-US" dirty="0" smtClean="0"/>
              <a:t>CCS Agencies may find the need to use de-</a:t>
            </a:r>
            <a:r>
              <a:rPr lang="en-US" dirty="0" err="1" smtClean="0"/>
              <a:t>idenfied</a:t>
            </a:r>
            <a:r>
              <a:rPr lang="en-US" dirty="0"/>
              <a:t> PHI. </a:t>
            </a:r>
            <a:r>
              <a:rPr lang="en-US" dirty="0" smtClean="0"/>
              <a:t>De-identified PHI is health </a:t>
            </a:r>
            <a:r>
              <a:rPr lang="en-US" dirty="0"/>
              <a:t>information that does not identify an individual and </a:t>
            </a:r>
            <a:r>
              <a:rPr lang="en-US" dirty="0" smtClean="0"/>
              <a:t>which provides no </a:t>
            </a:r>
            <a:r>
              <a:rPr lang="en-US" dirty="0"/>
              <a:t>reasonable basis to believe that the information can be used to identify an individual </a:t>
            </a:r>
            <a:r>
              <a:rPr lang="en-US" dirty="0" smtClean="0"/>
              <a:t>subject of the information.  </a:t>
            </a:r>
            <a:r>
              <a:rPr lang="en-US" dirty="0"/>
              <a:t>To de-identify PHI The following identifiers of the individual or of relatives, employers, or household members of the individual, are removed:</a:t>
            </a:r>
          </a:p>
        </p:txBody>
      </p:sp>
    </p:spTree>
    <p:extLst>
      <p:ext uri="{BB962C8B-B14F-4D97-AF65-F5344CB8AC3E}">
        <p14:creationId xmlns:p14="http://schemas.microsoft.com/office/powerpoint/2010/main" val="24140902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0"/>
            <a:ext cx="9144000" cy="6858000"/>
          </a:xfrm>
          <a:solidFill>
            <a:srgbClr val="CCFFCC"/>
          </a:solidFill>
        </p:spPr>
        <p:txBody>
          <a:bodyPr>
            <a:normAutofit fontScale="62500" lnSpcReduction="20000"/>
          </a:bodyPr>
          <a:lstStyle/>
          <a:p>
            <a:r>
              <a:rPr lang="en-US" sz="3200" dirty="0" smtClean="0"/>
              <a:t>Names. </a:t>
            </a:r>
            <a:endParaRPr lang="en-US" sz="3200" dirty="0"/>
          </a:p>
          <a:p>
            <a:r>
              <a:rPr lang="en-US" sz="3200" dirty="0" smtClean="0"/>
              <a:t>All </a:t>
            </a:r>
            <a:r>
              <a:rPr lang="en-US" sz="3200" dirty="0"/>
              <a:t>geographic subdivisions smaller than a state, including street address, city, county, precinct, ZIP code, and their equivalent geocodes, except for the initial three digits of the ZIP </a:t>
            </a:r>
            <a:r>
              <a:rPr lang="en-US" sz="3200" dirty="0" smtClean="0"/>
              <a:t>code.</a:t>
            </a:r>
            <a:endParaRPr lang="en-US" sz="3200" dirty="0"/>
          </a:p>
          <a:p>
            <a:r>
              <a:rPr lang="en-US" sz="3200" dirty="0" smtClean="0"/>
              <a:t>All </a:t>
            </a:r>
            <a:r>
              <a:rPr lang="en-US" sz="3200" dirty="0"/>
              <a:t>elements of dates (except year) for dates that are directly related to an individual, including birth date, admission date, discharge date, death </a:t>
            </a:r>
            <a:r>
              <a:rPr lang="en-US" sz="3200" dirty="0" smtClean="0"/>
              <a:t>date.</a:t>
            </a:r>
            <a:endParaRPr lang="en-US" sz="3200" dirty="0"/>
          </a:p>
          <a:p>
            <a:pPr>
              <a:buFont typeface="Arial" charset="0"/>
              <a:buChar char="•"/>
            </a:pPr>
            <a:r>
              <a:rPr lang="en-US" sz="3200" dirty="0" smtClean="0"/>
              <a:t>Telephone </a:t>
            </a:r>
            <a:r>
              <a:rPr lang="en-US" sz="3200" dirty="0"/>
              <a:t>numbers </a:t>
            </a:r>
          </a:p>
          <a:p>
            <a:pPr>
              <a:buFont typeface="Arial" charset="0"/>
              <a:buChar char="•"/>
            </a:pPr>
            <a:r>
              <a:rPr lang="en-US" sz="3200" dirty="0" smtClean="0"/>
              <a:t>Fax numbers</a:t>
            </a:r>
            <a:endParaRPr lang="en-US" sz="3200" dirty="0"/>
          </a:p>
          <a:p>
            <a:r>
              <a:rPr lang="en-US" sz="3200" dirty="0" smtClean="0"/>
              <a:t>Email </a:t>
            </a:r>
            <a:r>
              <a:rPr lang="en-US" sz="3200" dirty="0"/>
              <a:t>addresses </a:t>
            </a:r>
            <a:endParaRPr lang="en-US" sz="3200" dirty="0" smtClean="0"/>
          </a:p>
          <a:p>
            <a:r>
              <a:rPr lang="en-US" sz="3200" dirty="0" smtClean="0"/>
              <a:t>Social </a:t>
            </a:r>
            <a:r>
              <a:rPr lang="en-US" sz="3200" dirty="0"/>
              <a:t>security </a:t>
            </a:r>
            <a:r>
              <a:rPr lang="en-US" sz="3200" dirty="0" smtClean="0"/>
              <a:t>numbers</a:t>
            </a:r>
            <a:endParaRPr lang="en-US" sz="3200" dirty="0"/>
          </a:p>
          <a:p>
            <a:r>
              <a:rPr lang="en-US" sz="3200" dirty="0" smtClean="0"/>
              <a:t>Medical </a:t>
            </a:r>
            <a:r>
              <a:rPr lang="en-US" sz="3200" dirty="0"/>
              <a:t>record </a:t>
            </a:r>
            <a:r>
              <a:rPr lang="en-US" sz="3200" dirty="0" smtClean="0"/>
              <a:t>numbers</a:t>
            </a:r>
            <a:endParaRPr lang="en-US" sz="3200" dirty="0"/>
          </a:p>
          <a:p>
            <a:r>
              <a:rPr lang="en-US" sz="3200" dirty="0" smtClean="0"/>
              <a:t>Health </a:t>
            </a:r>
            <a:r>
              <a:rPr lang="en-US" sz="3200" dirty="0"/>
              <a:t>plan beneficiary </a:t>
            </a:r>
            <a:r>
              <a:rPr lang="en-US" sz="3200" dirty="0" smtClean="0"/>
              <a:t>numbers</a:t>
            </a:r>
            <a:endParaRPr lang="en-US" sz="3200" dirty="0"/>
          </a:p>
          <a:p>
            <a:r>
              <a:rPr lang="en-US" sz="3200" dirty="0" smtClean="0"/>
              <a:t>Account </a:t>
            </a:r>
            <a:r>
              <a:rPr lang="en-US" sz="3200" dirty="0"/>
              <a:t>numbers </a:t>
            </a:r>
            <a:endParaRPr lang="en-US" sz="3200" dirty="0" smtClean="0"/>
          </a:p>
          <a:p>
            <a:r>
              <a:rPr lang="en-US" sz="3200" dirty="0" smtClean="0"/>
              <a:t>Certificate/license </a:t>
            </a:r>
            <a:r>
              <a:rPr lang="en-US" sz="3200" dirty="0"/>
              <a:t>numbers </a:t>
            </a:r>
          </a:p>
          <a:p>
            <a:r>
              <a:rPr lang="en-US" sz="3200" dirty="0" smtClean="0"/>
              <a:t>Vehicle </a:t>
            </a:r>
            <a:r>
              <a:rPr lang="en-US" sz="3200" dirty="0"/>
              <a:t>identifiers and serial numbers, including license plate numbers </a:t>
            </a:r>
          </a:p>
          <a:p>
            <a:r>
              <a:rPr lang="en-US" sz="3200" dirty="0" smtClean="0"/>
              <a:t>Device </a:t>
            </a:r>
            <a:r>
              <a:rPr lang="en-US" sz="3200" dirty="0"/>
              <a:t>identifiers and serial numbers </a:t>
            </a:r>
            <a:endParaRPr lang="en-US" sz="3200" dirty="0" smtClean="0"/>
          </a:p>
          <a:p>
            <a:r>
              <a:rPr lang="en-US" sz="3200" dirty="0" smtClean="0"/>
              <a:t>Web </a:t>
            </a:r>
            <a:r>
              <a:rPr lang="en-US" sz="3200" dirty="0"/>
              <a:t>Universal Resource Locators (URLs) </a:t>
            </a:r>
            <a:endParaRPr lang="en-US" sz="3200" dirty="0" smtClean="0"/>
          </a:p>
          <a:p>
            <a:r>
              <a:rPr lang="en-US" sz="3200" dirty="0" smtClean="0"/>
              <a:t>Internet </a:t>
            </a:r>
            <a:r>
              <a:rPr lang="en-US" sz="3200" dirty="0"/>
              <a:t>Protocol (IP) addresses </a:t>
            </a:r>
          </a:p>
          <a:p>
            <a:r>
              <a:rPr lang="en-US" sz="3200" dirty="0" smtClean="0"/>
              <a:t>Biometric </a:t>
            </a:r>
            <a:r>
              <a:rPr lang="en-US" sz="3200" dirty="0"/>
              <a:t>identifiers, including finger and voice prints </a:t>
            </a:r>
            <a:endParaRPr lang="en-US" sz="3200" dirty="0" smtClean="0"/>
          </a:p>
          <a:p>
            <a:r>
              <a:rPr lang="en-US" sz="3200" dirty="0" smtClean="0"/>
              <a:t>Full-face </a:t>
            </a:r>
            <a:r>
              <a:rPr lang="en-US" sz="3200" dirty="0"/>
              <a:t>photographs and any comparable images </a:t>
            </a:r>
            <a:endParaRPr lang="en-US" sz="3200" dirty="0" smtClean="0"/>
          </a:p>
          <a:p>
            <a:r>
              <a:rPr lang="en-US" sz="3200" dirty="0" smtClean="0"/>
              <a:t>Any </a:t>
            </a:r>
            <a:r>
              <a:rPr lang="en-US" sz="3200" dirty="0"/>
              <a:t>other unique identifying number, characteristic, or </a:t>
            </a:r>
            <a:r>
              <a:rPr lang="en-US" sz="3200" dirty="0" smtClean="0"/>
              <a:t>code that could be used to identify the person.</a:t>
            </a:r>
            <a:endParaRPr lang="en-US" sz="3200" dirty="0"/>
          </a:p>
          <a:p>
            <a:pPr marL="0" indent="0">
              <a:buNone/>
            </a:pPr>
            <a:endParaRPr lang="en-US" dirty="0"/>
          </a:p>
        </p:txBody>
      </p:sp>
    </p:spTree>
    <p:extLst>
      <p:ext uri="{BB962C8B-B14F-4D97-AF65-F5344CB8AC3E}">
        <p14:creationId xmlns:p14="http://schemas.microsoft.com/office/powerpoint/2010/main" val="28805229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1"/>
            <a:ext cx="9144000" cy="2895600"/>
          </a:xfrm>
          <a:solidFill>
            <a:srgbClr val="CCFFCC"/>
          </a:solidFill>
        </p:spPr>
        <p:txBody>
          <a:bodyPr/>
          <a:lstStyle/>
          <a:p>
            <a:pPr marL="0" indent="0">
              <a:buNone/>
            </a:pPr>
            <a:r>
              <a:rPr lang="en-US" dirty="0" smtClean="0"/>
              <a:t>Knowing the elements of identity required for de-identification is also important for knowing the elements of identity that must be protected under HIPAA Privacy and Security Rules.</a:t>
            </a:r>
            <a:endParaRPr lang="en-US" dirty="0"/>
          </a:p>
        </p:txBody>
      </p:sp>
    </p:spTree>
    <p:extLst>
      <p:ext uri="{BB962C8B-B14F-4D97-AF65-F5344CB8AC3E}">
        <p14:creationId xmlns:p14="http://schemas.microsoft.com/office/powerpoint/2010/main" val="24148165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1"/>
            <a:ext cx="9144000" cy="4038600"/>
          </a:xfrm>
          <a:solidFill>
            <a:schemeClr val="accent5">
              <a:lumMod val="20000"/>
              <a:lumOff val="80000"/>
            </a:schemeClr>
          </a:solidFill>
        </p:spPr>
        <p:txBody>
          <a:bodyPr/>
          <a:lstStyle/>
          <a:p>
            <a:pPr marL="0" indent="0">
              <a:buNone/>
            </a:pPr>
            <a:r>
              <a:rPr lang="en-US" dirty="0" smtClean="0"/>
              <a:t>Good sources for information about HIPAA compliance are the U.S. Department of Health and Human </a:t>
            </a:r>
            <a:r>
              <a:rPr lang="en-US" dirty="0"/>
              <a:t>Services website </a:t>
            </a:r>
            <a:r>
              <a:rPr lang="en-US" dirty="0" smtClean="0"/>
              <a:t>at: </a:t>
            </a:r>
            <a:r>
              <a:rPr lang="en-US" dirty="0">
                <a:hlinkClick r:id="rId2"/>
              </a:rPr>
              <a:t>http://</a:t>
            </a:r>
            <a:r>
              <a:rPr lang="en-US" dirty="0" smtClean="0">
                <a:hlinkClick r:id="rId2"/>
              </a:rPr>
              <a:t>www.hhs.gov/ocr/privacy/index.html</a:t>
            </a:r>
            <a:r>
              <a:rPr lang="en-US" dirty="0" smtClean="0"/>
              <a:t> </a:t>
            </a:r>
          </a:p>
          <a:p>
            <a:pPr marL="0" indent="0">
              <a:buNone/>
            </a:pPr>
            <a:r>
              <a:rPr lang="en-US" dirty="0" smtClean="0"/>
              <a:t>And Wisconsin’s HIPAA Collaborative website at:</a:t>
            </a:r>
          </a:p>
          <a:p>
            <a:pPr marL="0" indent="0">
              <a:buNone/>
            </a:pPr>
            <a:r>
              <a:rPr lang="en-US" dirty="0">
                <a:hlinkClick r:id="rId3"/>
              </a:rPr>
              <a:t>http://hipaacow.org</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349762796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lstStyle/>
          <a:p>
            <a:r>
              <a:rPr lang="en-US" dirty="0" smtClean="0"/>
              <a:t>Summary Quiz</a:t>
            </a:r>
            <a:endParaRPr lang="en-US" dirty="0"/>
          </a:p>
        </p:txBody>
      </p:sp>
      <p:sp>
        <p:nvSpPr>
          <p:cNvPr id="3" name="Content Placeholder 2"/>
          <p:cNvSpPr>
            <a:spLocks noGrp="1"/>
          </p:cNvSpPr>
          <p:nvPr>
            <p:ph idx="1"/>
          </p:nvPr>
        </p:nvSpPr>
        <p:spPr>
          <a:xfrm>
            <a:off x="0" y="1600201"/>
            <a:ext cx="9144000" cy="2743200"/>
          </a:xfrm>
          <a:solidFill>
            <a:srgbClr val="FFFFCC"/>
          </a:solidFill>
        </p:spPr>
        <p:txBody>
          <a:bodyPr>
            <a:normAutofit/>
          </a:bodyPr>
          <a:lstStyle/>
          <a:p>
            <a:pPr marL="0" indent="0">
              <a:buNone/>
            </a:pPr>
            <a:r>
              <a:rPr lang="en-US" sz="4000" dirty="0" smtClean="0"/>
              <a:t>We’ve gone through  lot of information.  Let’s see how you do answering some questions on the basic information presented.</a:t>
            </a:r>
            <a:endParaRPr lang="en-US" sz="4000" dirty="0"/>
          </a:p>
        </p:txBody>
      </p:sp>
    </p:spTree>
    <p:extLst>
      <p:ext uri="{BB962C8B-B14F-4D97-AF65-F5344CB8AC3E}">
        <p14:creationId xmlns:p14="http://schemas.microsoft.com/office/powerpoint/2010/main" val="190680274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2133600"/>
          </a:xfrm>
          <a:solidFill>
            <a:srgbClr val="FFFF00"/>
          </a:solidFill>
        </p:spPr>
        <p:txBody>
          <a:bodyPr>
            <a:normAutofit/>
          </a:bodyPr>
          <a:lstStyle/>
          <a:p>
            <a:r>
              <a:rPr lang="en-US" sz="3600" dirty="0" smtClean="0"/>
              <a:t>Where might one find the laws relevant to the confidentiality of CCS Program client records?</a:t>
            </a:r>
            <a:endParaRPr lang="en-US" sz="3600" dirty="0"/>
          </a:p>
        </p:txBody>
      </p:sp>
    </p:spTree>
    <p:extLst>
      <p:ext uri="{BB962C8B-B14F-4D97-AF65-F5344CB8AC3E}">
        <p14:creationId xmlns:p14="http://schemas.microsoft.com/office/powerpoint/2010/main" val="331187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019800"/>
          </a:xfrm>
          <a:solidFill>
            <a:schemeClr val="accent5">
              <a:lumMod val="20000"/>
              <a:lumOff val="80000"/>
            </a:schemeClr>
          </a:solidFill>
        </p:spPr>
        <p:txBody>
          <a:bodyPr>
            <a:normAutofit lnSpcReduction="10000"/>
          </a:bodyPr>
          <a:lstStyle/>
          <a:p>
            <a:pPr marL="0" indent="0">
              <a:buNone/>
            </a:pPr>
            <a:r>
              <a:rPr lang="en-US" dirty="0" smtClean="0"/>
              <a:t>In addition, </a:t>
            </a:r>
            <a:r>
              <a:rPr lang="en-US" dirty="0" smtClean="0">
                <a:solidFill>
                  <a:schemeClr val="accent2"/>
                </a:solidFill>
              </a:rPr>
              <a:t>s. </a:t>
            </a:r>
            <a:r>
              <a:rPr lang="en-US" b="1" u="sng" dirty="0" smtClean="0">
                <a:solidFill>
                  <a:schemeClr val="accent2"/>
                </a:solidFill>
              </a:rPr>
              <a:t>51.45(14)(a</a:t>
            </a:r>
            <a:r>
              <a:rPr lang="en-US" dirty="0" smtClean="0">
                <a:solidFill>
                  <a:schemeClr val="accent2"/>
                </a:solidFill>
              </a:rPr>
              <a:t>) of the Wisconsin Statutes </a:t>
            </a:r>
            <a:r>
              <a:rPr lang="en-US" dirty="0" smtClean="0"/>
              <a:t>provides as follows regarding alcoholism treatment records:</a:t>
            </a:r>
          </a:p>
          <a:p>
            <a:pPr marL="0" indent="0">
              <a:buNone/>
            </a:pPr>
            <a:endParaRPr lang="en-US" dirty="0" smtClean="0"/>
          </a:p>
          <a:p>
            <a:pPr marL="0" indent="0">
              <a:buNone/>
            </a:pPr>
            <a:r>
              <a:rPr lang="en-US" dirty="0"/>
              <a:t>CONFIDENTIALITY OF RECORDS OF PATIENTS. (a) </a:t>
            </a:r>
            <a:r>
              <a:rPr lang="en-US" dirty="0" smtClean="0"/>
              <a:t>“Except as otherwise </a:t>
            </a:r>
            <a:r>
              <a:rPr lang="en-US" dirty="0"/>
              <a:t>provided in s. 51.30, the registration and </a:t>
            </a:r>
            <a:r>
              <a:rPr lang="en-US" dirty="0" smtClean="0"/>
              <a:t>treatment records </a:t>
            </a:r>
            <a:r>
              <a:rPr lang="en-US" dirty="0"/>
              <a:t>of alcoholism treatment programs and facilities </a:t>
            </a:r>
            <a:r>
              <a:rPr lang="en-US" dirty="0" smtClean="0"/>
              <a:t>shall remain </a:t>
            </a:r>
            <a:r>
              <a:rPr lang="en-US" dirty="0"/>
              <a:t>confidential and are privileged to the patient. </a:t>
            </a:r>
            <a:r>
              <a:rPr lang="en-US" dirty="0" smtClean="0"/>
              <a:t> The application of </a:t>
            </a:r>
            <a:r>
              <a:rPr lang="en-US" dirty="0"/>
              <a:t>s. 51.30 is limited by any </a:t>
            </a:r>
            <a:r>
              <a:rPr lang="en-US" dirty="0" smtClean="0"/>
              <a:t>rule promulgated </a:t>
            </a:r>
            <a:r>
              <a:rPr lang="en-US" dirty="0"/>
              <a:t>under s. </a:t>
            </a:r>
            <a:r>
              <a:rPr lang="en-US" dirty="0" smtClean="0"/>
              <a:t>51.30 (</a:t>
            </a:r>
            <a:r>
              <a:rPr lang="en-US" dirty="0"/>
              <a:t>4) (c) for the purpose of protecting the confidentiality of </a:t>
            </a:r>
            <a:r>
              <a:rPr lang="en-US" dirty="0" smtClean="0"/>
              <a:t>alcoholism treatment </a:t>
            </a:r>
            <a:r>
              <a:rPr lang="en-US" dirty="0"/>
              <a:t>records in conformity with federal </a:t>
            </a:r>
            <a:r>
              <a:rPr lang="en-US" dirty="0" smtClean="0"/>
              <a:t>requirements.”</a:t>
            </a:r>
            <a:endParaRPr lang="en-US" dirty="0"/>
          </a:p>
        </p:txBody>
      </p:sp>
    </p:spTree>
    <p:extLst>
      <p:ext uri="{BB962C8B-B14F-4D97-AF65-F5344CB8AC3E}">
        <p14:creationId xmlns:p14="http://schemas.microsoft.com/office/powerpoint/2010/main" val="272916188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914401"/>
            <a:ext cx="9144000" cy="4114800"/>
          </a:xfrm>
          <a:solidFill>
            <a:srgbClr val="FFFFCC"/>
          </a:solidFill>
        </p:spPr>
        <p:txBody>
          <a:bodyPr>
            <a:normAutofit fontScale="92500"/>
          </a:bodyPr>
          <a:lstStyle/>
          <a:p>
            <a:r>
              <a:rPr lang="en-US" dirty="0"/>
              <a:t>Such records may be found in the following statutory places:</a:t>
            </a:r>
          </a:p>
          <a:p>
            <a:r>
              <a:rPr lang="en-US" dirty="0"/>
              <a:t>Sections 51.30 and 51.45(14) of the Wisconsin Statutes</a:t>
            </a:r>
          </a:p>
          <a:p>
            <a:r>
              <a:rPr lang="en-US" dirty="0"/>
              <a:t>Chapter DHS 92 of the Wisconsin Administrative Code</a:t>
            </a:r>
          </a:p>
          <a:p>
            <a:r>
              <a:rPr lang="en-US" dirty="0"/>
              <a:t>45 CFR Parts 160, 162 and 164 (HIPAA Privacy, Security, Transaction and Breach Notification Rules)</a:t>
            </a:r>
          </a:p>
          <a:p>
            <a:r>
              <a:rPr lang="en-US" dirty="0"/>
              <a:t>42 CFR Part 2 (Federal Privacy Rules governing AODA treatment records)</a:t>
            </a:r>
          </a:p>
          <a:p>
            <a:endParaRPr lang="en-US" dirty="0"/>
          </a:p>
        </p:txBody>
      </p:sp>
    </p:spTree>
    <p:extLst>
      <p:ext uri="{BB962C8B-B14F-4D97-AF65-F5344CB8AC3E}">
        <p14:creationId xmlns:p14="http://schemas.microsoft.com/office/powerpoint/2010/main" val="309330392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1"/>
            <a:ext cx="9144000" cy="2133599"/>
          </a:xfrm>
          <a:solidFill>
            <a:srgbClr val="FFFF00"/>
          </a:solidFill>
        </p:spPr>
        <p:txBody>
          <a:bodyPr/>
          <a:lstStyle/>
          <a:p>
            <a:pPr marL="0" indent="0">
              <a:buNone/>
            </a:pPr>
            <a:endParaRPr lang="en-US" dirty="0" smtClean="0"/>
          </a:p>
          <a:p>
            <a:pPr marL="0" indent="0">
              <a:buNone/>
            </a:pPr>
            <a:r>
              <a:rPr lang="en-US" sz="3600" dirty="0" smtClean="0"/>
              <a:t>How does one determine which confidentiality law is followed in a particular situation?</a:t>
            </a:r>
            <a:endParaRPr lang="en-US" sz="3600" dirty="0"/>
          </a:p>
        </p:txBody>
      </p:sp>
    </p:spTree>
    <p:extLst>
      <p:ext uri="{BB962C8B-B14F-4D97-AF65-F5344CB8AC3E}">
        <p14:creationId xmlns:p14="http://schemas.microsoft.com/office/powerpoint/2010/main" val="16484313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295401"/>
            <a:ext cx="9144000" cy="2895600"/>
          </a:xfrm>
          <a:solidFill>
            <a:srgbClr val="FFFFCC"/>
          </a:solidFill>
        </p:spPr>
        <p:txBody>
          <a:bodyPr/>
          <a:lstStyle/>
          <a:p>
            <a:pPr marL="0" indent="0">
              <a:buNone/>
            </a:pPr>
            <a:r>
              <a:rPr lang="en-US" dirty="0" smtClean="0"/>
              <a:t>One follows the law that provides the person with the greatest amount of privacy protection.</a:t>
            </a:r>
          </a:p>
          <a:p>
            <a:pPr marL="0" indent="0">
              <a:buNone/>
            </a:pPr>
            <a:r>
              <a:rPr lang="en-US" dirty="0" smtClean="0"/>
              <a:t>(The most restrictive privacy protections are found in </a:t>
            </a:r>
            <a:r>
              <a:rPr lang="fr-FR" dirty="0"/>
              <a:t>Section 42 C.F.R. Part </a:t>
            </a:r>
            <a:r>
              <a:rPr lang="fr-FR" dirty="0" smtClean="0"/>
              <a:t>2, which applies only to drug and alcohol treatment records.)</a:t>
            </a:r>
            <a:endParaRPr lang="en-US" dirty="0"/>
          </a:p>
        </p:txBody>
      </p:sp>
    </p:spTree>
    <p:extLst>
      <p:ext uri="{BB962C8B-B14F-4D97-AF65-F5344CB8AC3E}">
        <p14:creationId xmlns:p14="http://schemas.microsoft.com/office/powerpoint/2010/main" val="30122440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1143000"/>
          </a:xfrm>
          <a:solidFill>
            <a:srgbClr val="FFFF00"/>
          </a:solidFill>
        </p:spPr>
        <p:txBody>
          <a:bodyPr/>
          <a:lstStyle/>
          <a:p>
            <a:pPr marL="0" indent="0" algn="ctr">
              <a:buNone/>
            </a:pPr>
            <a:r>
              <a:rPr lang="en-US" dirty="0" smtClean="0"/>
              <a:t> What is PHI?</a:t>
            </a:r>
            <a:endParaRPr lang="en-US" dirty="0"/>
          </a:p>
        </p:txBody>
      </p:sp>
    </p:spTree>
    <p:extLst>
      <p:ext uri="{BB962C8B-B14F-4D97-AF65-F5344CB8AC3E}">
        <p14:creationId xmlns:p14="http://schemas.microsoft.com/office/powerpoint/2010/main" val="37062719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600201"/>
            <a:ext cx="9067800" cy="2057400"/>
          </a:xfrm>
          <a:solidFill>
            <a:srgbClr val="FFFFCC"/>
          </a:solidFill>
        </p:spPr>
        <p:txBody>
          <a:bodyPr/>
          <a:lstStyle/>
          <a:p>
            <a:pPr marL="0" indent="0">
              <a:buNone/>
            </a:pPr>
            <a:r>
              <a:rPr lang="en-US" dirty="0" smtClean="0"/>
              <a:t>PHI is the acronym for ‘Protected Health Information’ under HIPAA Privacy and Security Rules.</a:t>
            </a:r>
            <a:endParaRPr lang="en-US" dirty="0"/>
          </a:p>
        </p:txBody>
      </p:sp>
    </p:spTree>
    <p:extLst>
      <p:ext uri="{BB962C8B-B14F-4D97-AF65-F5344CB8AC3E}">
        <p14:creationId xmlns:p14="http://schemas.microsoft.com/office/powerpoint/2010/main" val="136827241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2286000"/>
          </a:xfrm>
          <a:solidFill>
            <a:srgbClr val="FFFF00"/>
          </a:solidFill>
        </p:spPr>
        <p:txBody>
          <a:bodyPr>
            <a:normAutofit/>
          </a:bodyPr>
          <a:lstStyle/>
          <a:p>
            <a:pPr marL="0" indent="0">
              <a:buNone/>
            </a:pPr>
            <a:r>
              <a:rPr lang="en-US" dirty="0"/>
              <a:t>Each agency participating in the CCS Program must designate a </a:t>
            </a:r>
            <a:r>
              <a:rPr lang="en-US" dirty="0" smtClean="0"/>
              <a:t>Privacy Officer and a Security Officer.  What does each do?  </a:t>
            </a:r>
            <a:endParaRPr lang="en-US" dirty="0"/>
          </a:p>
        </p:txBody>
      </p:sp>
    </p:spTree>
    <p:extLst>
      <p:ext uri="{BB962C8B-B14F-4D97-AF65-F5344CB8AC3E}">
        <p14:creationId xmlns:p14="http://schemas.microsoft.com/office/powerpoint/2010/main" val="10711354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295401"/>
            <a:ext cx="9144000" cy="4267200"/>
          </a:xfrm>
          <a:solidFill>
            <a:srgbClr val="FFFFCC"/>
          </a:solidFill>
        </p:spPr>
        <p:txBody>
          <a:bodyPr>
            <a:normAutofit lnSpcReduction="10000"/>
          </a:bodyPr>
          <a:lstStyle/>
          <a:p>
            <a:pPr marL="0" indent="0">
              <a:buNone/>
            </a:pPr>
            <a:r>
              <a:rPr lang="en-US" dirty="0" smtClean="0"/>
              <a:t>The Privacy Officer is responsible </a:t>
            </a:r>
            <a:r>
              <a:rPr lang="en-US" dirty="0"/>
              <a:t>for the development, implementation and enforcement of privacy policies and procedures. </a:t>
            </a:r>
            <a:r>
              <a:rPr lang="en-US" dirty="0" smtClean="0"/>
              <a:t>  Privacy policies ensure the privacy of PHI. </a:t>
            </a:r>
          </a:p>
          <a:p>
            <a:pPr marL="0" indent="0">
              <a:buNone/>
            </a:pPr>
            <a:r>
              <a:rPr lang="en-US" dirty="0" smtClean="0"/>
              <a:t>The Security Officer is responsible </a:t>
            </a:r>
            <a:r>
              <a:rPr lang="en-US" dirty="0"/>
              <a:t>for the development, implementation and enforcement of security policies and procedures</a:t>
            </a:r>
            <a:r>
              <a:rPr lang="en-US" dirty="0" smtClean="0"/>
              <a:t>.  Security policies ensure the </a:t>
            </a:r>
            <a:r>
              <a:rPr lang="en-US" dirty="0"/>
              <a:t>i</a:t>
            </a:r>
            <a:r>
              <a:rPr lang="en-US" dirty="0" smtClean="0"/>
              <a:t>ntegrity of information systems to prevent unintentional disclosures of PHI.</a:t>
            </a:r>
            <a:endParaRPr lang="en-US" dirty="0"/>
          </a:p>
          <a:p>
            <a:endParaRPr lang="en-US" dirty="0"/>
          </a:p>
        </p:txBody>
      </p:sp>
    </p:spTree>
    <p:extLst>
      <p:ext uri="{BB962C8B-B14F-4D97-AF65-F5344CB8AC3E}">
        <p14:creationId xmlns:p14="http://schemas.microsoft.com/office/powerpoint/2010/main" val="329205107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1828800"/>
          </a:xfrm>
          <a:solidFill>
            <a:srgbClr val="FFFF00"/>
          </a:solidFill>
        </p:spPr>
        <p:txBody>
          <a:bodyPr/>
          <a:lstStyle/>
          <a:p>
            <a:pPr marL="0" indent="0">
              <a:buNone/>
            </a:pPr>
            <a:r>
              <a:rPr lang="en-US" dirty="0" smtClean="0"/>
              <a:t>What are some important security measures to have in place to prevent breaches of PHI?</a:t>
            </a:r>
            <a:endParaRPr lang="en-US" dirty="0"/>
          </a:p>
        </p:txBody>
      </p:sp>
    </p:spTree>
    <p:extLst>
      <p:ext uri="{BB962C8B-B14F-4D97-AF65-F5344CB8AC3E}">
        <p14:creationId xmlns:p14="http://schemas.microsoft.com/office/powerpoint/2010/main" val="173684309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295401"/>
            <a:ext cx="9144000" cy="3581400"/>
          </a:xfrm>
          <a:solidFill>
            <a:srgbClr val="FFFFCC"/>
          </a:solidFill>
        </p:spPr>
        <p:txBody>
          <a:bodyPr/>
          <a:lstStyle/>
          <a:p>
            <a:endParaRPr lang="en-US" dirty="0" smtClean="0"/>
          </a:p>
          <a:p>
            <a:r>
              <a:rPr lang="en-US" dirty="0" smtClean="0"/>
              <a:t>Perform and update a security risk analysis of the organization’s management of PHI.</a:t>
            </a:r>
          </a:p>
          <a:p>
            <a:r>
              <a:rPr lang="en-US" dirty="0" smtClean="0"/>
              <a:t>Keep an inventory of all devices containing PHI.</a:t>
            </a:r>
          </a:p>
          <a:p>
            <a:r>
              <a:rPr lang="en-US" dirty="0" smtClean="0"/>
              <a:t>Use passwords to protect all such devices.</a:t>
            </a:r>
          </a:p>
          <a:p>
            <a:r>
              <a:rPr lang="en-US" dirty="0" smtClean="0"/>
              <a:t>Encrypt all devices and electronic messages.</a:t>
            </a:r>
          </a:p>
          <a:p>
            <a:endParaRPr lang="en-US" dirty="0"/>
          </a:p>
        </p:txBody>
      </p:sp>
    </p:spTree>
    <p:extLst>
      <p:ext uri="{BB962C8B-B14F-4D97-AF65-F5344CB8AC3E}">
        <p14:creationId xmlns:p14="http://schemas.microsoft.com/office/powerpoint/2010/main" val="16547585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1142999"/>
          </a:xfrm>
          <a:solidFill>
            <a:srgbClr val="FFFF00"/>
          </a:solidFill>
        </p:spPr>
        <p:txBody>
          <a:bodyPr/>
          <a:lstStyle/>
          <a:p>
            <a:pPr marL="0" indent="0" algn="ctr">
              <a:buNone/>
            </a:pPr>
            <a:r>
              <a:rPr lang="en-US" dirty="0" smtClean="0"/>
              <a:t>What is the purpose of disclosure accounting?</a:t>
            </a:r>
            <a:endParaRPr lang="en-US" dirty="0"/>
          </a:p>
        </p:txBody>
      </p:sp>
    </p:spTree>
    <p:extLst>
      <p:ext uri="{BB962C8B-B14F-4D97-AF65-F5344CB8AC3E}">
        <p14:creationId xmlns:p14="http://schemas.microsoft.com/office/powerpoint/2010/main" val="313954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3886200"/>
          </a:xfrm>
          <a:solidFill>
            <a:schemeClr val="accent5">
              <a:lumMod val="20000"/>
              <a:lumOff val="80000"/>
            </a:schemeClr>
          </a:solidFill>
        </p:spPr>
        <p:txBody>
          <a:bodyPr>
            <a:noAutofit/>
          </a:bodyPr>
          <a:lstStyle/>
          <a:p>
            <a:pPr marL="0" indent="0">
              <a:buNone/>
            </a:pPr>
            <a:r>
              <a:rPr lang="en-US" sz="4800" b="1" dirty="0" smtClean="0">
                <a:solidFill>
                  <a:schemeClr val="accent2"/>
                </a:solidFill>
              </a:rPr>
              <a:t>The </a:t>
            </a:r>
            <a:r>
              <a:rPr lang="en-US" sz="4800" b="1" u="sng" dirty="0" smtClean="0">
                <a:solidFill>
                  <a:schemeClr val="accent2"/>
                </a:solidFill>
              </a:rPr>
              <a:t>HIPAA</a:t>
            </a:r>
            <a:r>
              <a:rPr lang="en-US" sz="4800" b="1" dirty="0" smtClean="0">
                <a:solidFill>
                  <a:schemeClr val="accent2"/>
                </a:solidFill>
              </a:rPr>
              <a:t> Privacy, Security, Transaction and Breach Notification Rules </a:t>
            </a:r>
            <a:r>
              <a:rPr lang="en-US" sz="4800" b="1" i="1" u="sng" dirty="0" smtClean="0">
                <a:solidFill>
                  <a:schemeClr val="accent2"/>
                </a:solidFill>
              </a:rPr>
              <a:t>apply to all information exchanged </a:t>
            </a:r>
            <a:r>
              <a:rPr lang="en-US" sz="4800" b="1" i="1" dirty="0" smtClean="0">
                <a:solidFill>
                  <a:schemeClr val="accent2"/>
                </a:solidFill>
              </a:rPr>
              <a:t>in the CCS Program</a:t>
            </a:r>
            <a:r>
              <a:rPr lang="en-US" sz="4800" b="1" dirty="0" smtClean="0">
                <a:solidFill>
                  <a:schemeClr val="accent2"/>
                </a:solidFill>
              </a:rPr>
              <a:t>.  </a:t>
            </a:r>
          </a:p>
        </p:txBody>
      </p:sp>
    </p:spTree>
    <p:extLst>
      <p:ext uri="{BB962C8B-B14F-4D97-AF65-F5344CB8AC3E}">
        <p14:creationId xmlns:p14="http://schemas.microsoft.com/office/powerpoint/2010/main" val="302814566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600201"/>
            <a:ext cx="9144000" cy="1905000"/>
          </a:xfrm>
          <a:solidFill>
            <a:srgbClr val="FFFFCC"/>
          </a:solidFill>
        </p:spPr>
        <p:txBody>
          <a:bodyPr/>
          <a:lstStyle/>
          <a:p>
            <a:pPr marL="0" indent="0">
              <a:buNone/>
            </a:pPr>
            <a:r>
              <a:rPr lang="en-US" dirty="0" smtClean="0"/>
              <a:t>It enables the client to find out who has received his or her protected records and information.</a:t>
            </a:r>
            <a:endParaRPr lang="en-US" dirty="0"/>
          </a:p>
        </p:txBody>
      </p:sp>
    </p:spTree>
    <p:extLst>
      <p:ext uri="{BB962C8B-B14F-4D97-AF65-F5344CB8AC3E}">
        <p14:creationId xmlns:p14="http://schemas.microsoft.com/office/powerpoint/2010/main" val="58508732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1295400"/>
          </a:xfrm>
          <a:solidFill>
            <a:srgbClr val="FFFF00"/>
          </a:solidFill>
        </p:spPr>
        <p:txBody>
          <a:bodyPr/>
          <a:lstStyle/>
          <a:p>
            <a:pPr marL="0" indent="0" algn="ctr">
              <a:buNone/>
            </a:pPr>
            <a:r>
              <a:rPr lang="en-US" dirty="0" smtClean="0"/>
              <a:t>What is the ‘Minimum Necessary Rule?</a:t>
            </a:r>
            <a:endParaRPr lang="en-US" dirty="0"/>
          </a:p>
        </p:txBody>
      </p:sp>
    </p:spTree>
    <p:extLst>
      <p:ext uri="{BB962C8B-B14F-4D97-AF65-F5344CB8AC3E}">
        <p14:creationId xmlns:p14="http://schemas.microsoft.com/office/powerpoint/2010/main" val="10205067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a:solidFill>
            <a:srgbClr val="FFFF00"/>
          </a:solidFill>
        </p:spPr>
        <p:txBody>
          <a:bodyPr>
            <a:normAutofit/>
          </a:bodyPr>
          <a:lstStyle/>
          <a:p>
            <a:r>
              <a:rPr lang="en-US" dirty="0" smtClean="0"/>
              <a:t>Answer</a:t>
            </a:r>
            <a:endParaRPr lang="en-US" dirty="0"/>
          </a:p>
        </p:txBody>
      </p:sp>
      <p:sp>
        <p:nvSpPr>
          <p:cNvPr id="3" name="Content Placeholder 2"/>
          <p:cNvSpPr>
            <a:spLocks noGrp="1"/>
          </p:cNvSpPr>
          <p:nvPr>
            <p:ph idx="1"/>
          </p:nvPr>
        </p:nvSpPr>
        <p:spPr>
          <a:xfrm>
            <a:off x="0" y="1295400"/>
            <a:ext cx="9144000" cy="3276600"/>
          </a:xfrm>
          <a:solidFill>
            <a:srgbClr val="FFFFCC"/>
          </a:solidFill>
        </p:spPr>
        <p:txBody>
          <a:bodyPr>
            <a:normAutofit/>
          </a:bodyPr>
          <a:lstStyle/>
          <a:p>
            <a:pPr marL="0" indent="0">
              <a:buNone/>
            </a:pPr>
            <a:r>
              <a:rPr lang="en-US" dirty="0" smtClean="0"/>
              <a:t>The ‘Minimum Necessary Rule’ is a HIPAA </a:t>
            </a:r>
            <a:r>
              <a:rPr lang="en-US" dirty="0"/>
              <a:t>Privacy Rule </a:t>
            </a:r>
            <a:r>
              <a:rPr lang="en-US" dirty="0" smtClean="0"/>
              <a:t>that generally </a:t>
            </a:r>
            <a:r>
              <a:rPr lang="en-US" dirty="0"/>
              <a:t>requires </a:t>
            </a:r>
            <a:r>
              <a:rPr lang="en-US" dirty="0" smtClean="0"/>
              <a:t>that the exchange or use of PHI be limited to the </a:t>
            </a:r>
            <a:r>
              <a:rPr lang="en-US" dirty="0"/>
              <a:t>minimum necessary </a:t>
            </a:r>
            <a:r>
              <a:rPr lang="en-US" dirty="0" smtClean="0"/>
              <a:t>amount of information needed to </a:t>
            </a:r>
            <a:r>
              <a:rPr lang="en-US" dirty="0"/>
              <a:t>accomplish the intended </a:t>
            </a:r>
            <a:r>
              <a:rPr lang="en-US" dirty="0" smtClean="0"/>
              <a:t>purpose of the exchange or use.  It simply requires the professional use of private information.</a:t>
            </a:r>
            <a:endParaRPr lang="en-US" dirty="0"/>
          </a:p>
        </p:txBody>
      </p:sp>
    </p:spTree>
    <p:extLst>
      <p:ext uri="{BB962C8B-B14F-4D97-AF65-F5344CB8AC3E}">
        <p14:creationId xmlns:p14="http://schemas.microsoft.com/office/powerpoint/2010/main" val="320612688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1"/>
            <a:ext cx="9144000" cy="1066800"/>
          </a:xfrm>
          <a:solidFill>
            <a:srgbClr val="FFFF00"/>
          </a:solidFill>
        </p:spPr>
        <p:txBody>
          <a:bodyPr/>
          <a:lstStyle/>
          <a:p>
            <a:pPr marL="0" indent="0" algn="ctr">
              <a:buNone/>
            </a:pPr>
            <a:r>
              <a:rPr lang="en-US" dirty="0" smtClean="0"/>
              <a:t>What is Encryption and why is it important?</a:t>
            </a:r>
            <a:endParaRPr lang="en-US" dirty="0"/>
          </a:p>
        </p:txBody>
      </p:sp>
    </p:spTree>
    <p:extLst>
      <p:ext uri="{BB962C8B-B14F-4D97-AF65-F5344CB8AC3E}">
        <p14:creationId xmlns:p14="http://schemas.microsoft.com/office/powerpoint/2010/main" val="388745032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FF00"/>
          </a:solidFill>
        </p:spPr>
        <p:txBody>
          <a:bodyPr/>
          <a:lstStyle/>
          <a:p>
            <a:r>
              <a:rPr lang="en-US" dirty="0" smtClean="0"/>
              <a:t>Answer</a:t>
            </a:r>
            <a:endParaRPr lang="en-US" dirty="0"/>
          </a:p>
        </p:txBody>
      </p:sp>
      <p:sp>
        <p:nvSpPr>
          <p:cNvPr id="3" name="Content Placeholder 2"/>
          <p:cNvSpPr>
            <a:spLocks noGrp="1"/>
          </p:cNvSpPr>
          <p:nvPr>
            <p:ph idx="1"/>
          </p:nvPr>
        </p:nvSpPr>
        <p:spPr>
          <a:xfrm>
            <a:off x="0" y="1524001"/>
            <a:ext cx="9144000" cy="2743200"/>
          </a:xfrm>
          <a:solidFill>
            <a:srgbClr val="FFFFCC"/>
          </a:solidFill>
        </p:spPr>
        <p:txBody>
          <a:bodyPr/>
          <a:lstStyle/>
          <a:p>
            <a:pPr marL="0" indent="0">
              <a:buNone/>
            </a:pPr>
            <a:r>
              <a:rPr lang="en-US" dirty="0"/>
              <a:t>Encryption is a method of converting an original message of regular </a:t>
            </a:r>
            <a:r>
              <a:rPr lang="en-US" dirty="0" smtClean="0"/>
              <a:t>electronic text </a:t>
            </a:r>
            <a:r>
              <a:rPr lang="en-US" dirty="0"/>
              <a:t>into encoded text</a:t>
            </a:r>
            <a:r>
              <a:rPr lang="en-US" dirty="0" smtClean="0"/>
              <a:t>.  It is important to protect PHI and alleviates the need to do breach notification regarded encrypted data, because the PHI is not retrievable in a usable form.</a:t>
            </a:r>
            <a:endParaRPr lang="en-US" dirty="0"/>
          </a:p>
        </p:txBody>
      </p:sp>
    </p:spTree>
    <p:extLst>
      <p:ext uri="{BB962C8B-B14F-4D97-AF65-F5344CB8AC3E}">
        <p14:creationId xmlns:p14="http://schemas.microsoft.com/office/powerpoint/2010/main" val="1272593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199"/>
            <a:ext cx="9144000" cy="3810001"/>
          </a:xfrm>
          <a:solidFill>
            <a:srgbClr val="FFCCCC"/>
          </a:solidFill>
        </p:spPr>
        <p:txBody>
          <a:bodyPr>
            <a:normAutofit lnSpcReduction="10000"/>
          </a:bodyPr>
          <a:lstStyle/>
          <a:p>
            <a:pPr marL="0" indent="0">
              <a:buNone/>
            </a:pPr>
            <a:r>
              <a:rPr lang="en-US" dirty="0" smtClean="0"/>
              <a:t>We have neared the end of this presentation.  </a:t>
            </a:r>
            <a:r>
              <a:rPr lang="en-US" b="1" dirty="0" smtClean="0"/>
              <a:t>Thank you </a:t>
            </a:r>
            <a:r>
              <a:rPr lang="en-US" dirty="0" smtClean="0"/>
              <a:t>for your attention to the issues presented in this course. Disclosure requests of PHI often pose difficult and complex legal questions.  Do not hesitate to share your questions with the CCS Program Manager or Director.  </a:t>
            </a:r>
            <a:r>
              <a:rPr lang="en-US" b="1" dirty="0" smtClean="0"/>
              <a:t>Together</a:t>
            </a:r>
            <a:r>
              <a:rPr lang="en-US" dirty="0" smtClean="0"/>
              <a:t> </a:t>
            </a:r>
            <a:r>
              <a:rPr lang="en-US" dirty="0"/>
              <a:t>we will create a culture of resect and </a:t>
            </a:r>
            <a:r>
              <a:rPr lang="en-US" dirty="0" smtClean="0"/>
              <a:t>protection </a:t>
            </a:r>
            <a:r>
              <a:rPr lang="en-US" dirty="0"/>
              <a:t>for </a:t>
            </a:r>
            <a:r>
              <a:rPr lang="en-US" dirty="0" smtClean="0"/>
              <a:t>our client’s private and confidential information.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6963" y="4229100"/>
            <a:ext cx="44100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362200" y="2967334"/>
            <a:ext cx="4572000" cy="3231654"/>
          </a:xfrm>
          <a:prstGeom prst="rect">
            <a:avLst/>
          </a:prstGeom>
          <a:noFill/>
        </p:spPr>
        <p:txBody>
          <a:bodyPr wrap="square" lIns="91440" tIns="45720" rIns="91440" bIns="45720">
            <a:spAutoFit/>
          </a:bodyPr>
          <a:lstStyle/>
          <a:p>
            <a:pPr algn="ctr"/>
            <a:endPar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a:p>
            <a:pPr algn="ct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en-US" sz="9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C.C.S.</a:t>
            </a:r>
            <a:endParaRPr lang="en-US" sz="9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267869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2962</TotalTime>
  <Words>5814</Words>
  <Application>Microsoft Office PowerPoint</Application>
  <PresentationFormat>On-screen Show (4:3)</PresentationFormat>
  <Paragraphs>327</Paragraphs>
  <Slides>95</Slides>
  <Notes>1</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Office Theme</vt:lpstr>
      <vt:lpstr>  Confidentiality Training or Refresher  for the Dane County Department of Human Services CCS Program (Comprehensive Community Services) Presented by: Dyann Hafner, Assistant Corporation Counsel for Dane County June 2015</vt:lpstr>
      <vt:lpstr>Introduction to the CCS Program</vt:lpstr>
      <vt:lpstr>PowerPoint Presentation</vt:lpstr>
      <vt:lpstr>All client records of the CCS Program are strictly confidential.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 Wisconsin law the following statutes permit exchange of information between service providers and the county department or multiple service providers within the same program:</vt:lpstr>
      <vt:lpstr>PowerPoint Presentation</vt:lpstr>
      <vt:lpstr>PowerPoint Presentation</vt:lpstr>
      <vt:lpstr>Federal law (HIPAA) also permits the exchange of information necessary for the effective administration of the CCS Program.</vt:lpstr>
      <vt:lpstr>Federal drug and alcohol treatment law also permits sharing of information within a program:</vt:lpstr>
      <vt:lpstr>Quiz!</vt:lpstr>
      <vt:lpstr>Answer</vt:lpstr>
      <vt:lpstr>PowerPoint Presentation</vt:lpstr>
      <vt:lpstr>Privacy Officer And Security Officer</vt:lpstr>
      <vt:lpstr>HIPAA Security Rules</vt:lpstr>
      <vt:lpstr>Risk Analysis</vt:lpstr>
      <vt:lpstr>PowerPoint Presentation</vt:lpstr>
      <vt:lpstr>The Use of Passwords</vt:lpstr>
      <vt:lpstr>PowerPoint Presentation</vt:lpstr>
      <vt:lpstr>The Security Officer must be aware of and keep an inventory of all electronic devices containing client information </vt:lpstr>
      <vt:lpstr>No Use Of Personal Devices For Storage Or Transmittal Of Client Information </vt:lpstr>
      <vt:lpstr>Physical Accessibility to PHI and Work Station Concerns</vt:lpstr>
      <vt:lpstr>IT Systems</vt:lpstr>
      <vt:lpstr>Quiz</vt:lpstr>
      <vt:lpstr>Answer</vt:lpstr>
      <vt:lpstr>HIPAA Privacy Rules</vt:lpstr>
      <vt:lpstr>The Minimum Necessary Rule</vt:lpstr>
      <vt:lpstr>The Minimum Necessary Rules Does NOT apply to the following situations:</vt:lpstr>
      <vt:lpstr>Quiz</vt:lpstr>
      <vt:lpstr>Answer</vt:lpstr>
      <vt:lpstr>Verification Requirements</vt:lpstr>
      <vt:lpstr>What are some of the ways one can verify the identify and authority of an authorized recipient of client in formation?</vt:lpstr>
      <vt:lpstr>Client Access</vt:lpstr>
      <vt:lpstr>Individuals Have Right of Access to His/Her Protected Health Information: </vt:lpstr>
      <vt:lpstr>Disclosure Accounting</vt:lpstr>
      <vt:lpstr>Disclosure of Electronic Protected Health Information</vt:lpstr>
      <vt:lpstr>Disclosure Accounting Under State Law</vt:lpstr>
      <vt:lpstr>Breach Notification</vt:lpstr>
      <vt:lpstr>Breach Notification to a Dane County Department of Human Services: </vt:lpstr>
      <vt:lpstr>Breach Team</vt:lpstr>
      <vt:lpstr>Breach Notification to those affected: </vt:lpstr>
      <vt:lpstr>Breach Notification Through the Media:</vt:lpstr>
      <vt:lpstr>Breach Notification to Secretary of Federal Health &amp; Human Services: </vt:lpstr>
      <vt:lpstr>Duty to Mitigate: </vt:lpstr>
      <vt:lpstr>Breach Notification Is Only Required for Unencrypted Information and Devices!</vt:lpstr>
      <vt:lpstr>Quiz!</vt:lpstr>
      <vt:lpstr>Answer</vt:lpstr>
      <vt:lpstr>Disclosures Under HIPAA</vt:lpstr>
      <vt:lpstr>Business Associates</vt:lpstr>
      <vt:lpstr>What must a Business Associate do? </vt:lpstr>
      <vt:lpstr>Business Associate Agreements</vt:lpstr>
      <vt:lpstr>Notice of Privacy Practices</vt:lpstr>
      <vt:lpstr>Disclosures Under 42 CFR Part 2</vt:lpstr>
      <vt:lpstr>Disclosures Pursuant To Valid Authorization</vt:lpstr>
      <vt:lpstr>A person may delegate his or her authority to disclose PHI to a third party pursuant to a Valid Authorization.                         Core Requirements of a Valid Authorization:</vt:lpstr>
      <vt:lpstr>Disclosures to Parents of Minors</vt:lpstr>
      <vt:lpstr>Disclosures to Guardians and POA Agents</vt:lpstr>
      <vt:lpstr>CCS Program Disclosure Policy </vt:lpstr>
      <vt:lpstr>HIPAA Privacy Rules Permit Disclosures ‘Required by State Law’</vt:lpstr>
      <vt:lpstr>Disclosures Required By Law Do Not Apply to Drug and Alcohol Treatment Records</vt:lpstr>
      <vt:lpstr>Disclosures to Law Enforcement Under HIPAA Privacy Rules are Permitted as Follows:</vt:lpstr>
      <vt:lpstr>Disclosures to Law Enforcement under section 51.30, Wis. Stats. Is More Restrictive Than In HIPAA Privacy Rules. </vt:lpstr>
      <vt:lpstr>Disclosures to Law Enforcement Under Section 42 C.F.R. Part 2 Is Even More Restrictive Than Under Wisconsin Law.</vt:lpstr>
      <vt:lpstr>Summary:  Disclosure to Law Enforcement</vt:lpstr>
      <vt:lpstr>Disclosures to the Courts</vt:lpstr>
      <vt:lpstr>De-identification of PHI</vt:lpstr>
      <vt:lpstr>PowerPoint Presentation</vt:lpstr>
      <vt:lpstr>PowerPoint Presentation</vt:lpstr>
      <vt:lpstr>PowerPoint Presentation</vt:lpstr>
      <vt:lpstr>Summary Quiz</vt:lpstr>
      <vt:lpstr>Where might one find the laws relevant to the confidentiality of CCS Program client records?</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vector>
  </TitlesOfParts>
  <Company>Dane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Confidentiality Training or Refresher  for the Dane County Department of Human Services CCS Program (Comprehensive Community Services)  Presented by: Dyann Hafner, Assistant Corporation Counsel for Dane County April 2015</dc:title>
  <dc:creator>Hafner, Dyann</dc:creator>
  <cp:lastModifiedBy>Meister, Julie</cp:lastModifiedBy>
  <cp:revision>141</cp:revision>
  <dcterms:created xsi:type="dcterms:W3CDTF">2015-04-16T17:07:25Z</dcterms:created>
  <dcterms:modified xsi:type="dcterms:W3CDTF">2015-07-03T21:03:04Z</dcterms:modified>
</cp:coreProperties>
</file>